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2" r:id="rId2"/>
    <p:sldId id="257" r:id="rId3"/>
    <p:sldId id="258" r:id="rId4"/>
    <p:sldId id="259" r:id="rId5"/>
    <p:sldId id="306" r:id="rId6"/>
    <p:sldId id="307" r:id="rId7"/>
    <p:sldId id="330" r:id="rId8"/>
    <p:sldId id="327" r:id="rId9"/>
    <p:sldId id="260" r:id="rId10"/>
    <p:sldId id="261" r:id="rId11"/>
    <p:sldId id="270" r:id="rId12"/>
    <p:sldId id="311" r:id="rId13"/>
    <p:sldId id="272" r:id="rId14"/>
    <p:sldId id="310" r:id="rId15"/>
    <p:sldId id="274" r:id="rId16"/>
    <p:sldId id="312" r:id="rId17"/>
    <p:sldId id="313" r:id="rId18"/>
    <p:sldId id="280" r:id="rId19"/>
    <p:sldId id="314" r:id="rId20"/>
    <p:sldId id="315" r:id="rId21"/>
    <p:sldId id="277" r:id="rId22"/>
    <p:sldId id="317" r:id="rId23"/>
    <p:sldId id="316" r:id="rId24"/>
    <p:sldId id="321" r:id="rId25"/>
    <p:sldId id="318" r:id="rId26"/>
    <p:sldId id="263" r:id="rId27"/>
    <p:sldId id="323" r:id="rId28"/>
    <p:sldId id="324" r:id="rId29"/>
    <p:sldId id="325" r:id="rId30"/>
    <p:sldId id="264" r:id="rId31"/>
    <p:sldId id="265" r:id="rId32"/>
    <p:sldId id="266" r:id="rId33"/>
    <p:sldId id="267" r:id="rId34"/>
    <p:sldId id="268" r:id="rId35"/>
    <p:sldId id="269" r:id="rId36"/>
    <p:sldId id="320" r:id="rId37"/>
    <p:sldId id="333" r:id="rId38"/>
    <p:sldId id="322" r:id="rId39"/>
    <p:sldId id="282" r:id="rId40"/>
    <p:sldId id="326" r:id="rId41"/>
    <p:sldId id="285" r:id="rId42"/>
    <p:sldId id="319" r:id="rId43"/>
    <p:sldId id="283" r:id="rId44"/>
    <p:sldId id="284" r:id="rId45"/>
    <p:sldId id="28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C0BD0-A975-41F2-8E4D-ACF8781101D1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A02D0FC-42F6-40D0-B930-BA4067C08221}">
      <dgm:prSet phldrT="[Text]"/>
      <dgm:spPr/>
      <dgm:t>
        <a:bodyPr/>
        <a:lstStyle/>
        <a:p>
          <a:r>
            <a:rPr lang="en-GB" b="1" dirty="0"/>
            <a:t>Learner Centred Approach</a:t>
          </a:r>
        </a:p>
      </dgm:t>
    </dgm:pt>
    <dgm:pt modelId="{A6AB345E-5E83-4025-BA93-0701EF7100AA}" type="parTrans" cxnId="{9AD02960-FCAE-44E6-8AE6-4D70E609BCCA}">
      <dgm:prSet/>
      <dgm:spPr/>
      <dgm:t>
        <a:bodyPr/>
        <a:lstStyle/>
        <a:p>
          <a:endParaRPr lang="en-GB"/>
        </a:p>
      </dgm:t>
    </dgm:pt>
    <dgm:pt modelId="{5AED1E34-B3C6-4C06-9BD0-B1F947B17B40}" type="sibTrans" cxnId="{9AD02960-FCAE-44E6-8AE6-4D70E609BCCA}">
      <dgm:prSet/>
      <dgm:spPr/>
      <dgm:t>
        <a:bodyPr/>
        <a:lstStyle/>
        <a:p>
          <a:endParaRPr lang="en-GB"/>
        </a:p>
      </dgm:t>
    </dgm:pt>
    <dgm:pt modelId="{0C576268-6EA8-460B-8D0A-ACB5A757C9BB}">
      <dgm:prSet phldrT="[Text]" custT="1"/>
      <dgm:spPr/>
      <dgm:t>
        <a:bodyPr/>
        <a:lstStyle/>
        <a:p>
          <a:endParaRPr lang="en-GB" sz="1600">
            <a:latin typeface="+mn-lt"/>
          </a:endParaRPr>
        </a:p>
        <a:p>
          <a:endParaRPr lang="en-GB" sz="1600">
            <a:latin typeface="+mn-lt"/>
          </a:endParaRPr>
        </a:p>
        <a:p>
          <a:r>
            <a:rPr lang="en-GB" sz="1800" b="1">
              <a:latin typeface="+mn-lt"/>
            </a:rPr>
            <a:t>Shifts towards student</a:t>
          </a:r>
          <a:endParaRPr lang="en-GB" sz="1800" b="1" dirty="0">
            <a:latin typeface="+mn-lt"/>
          </a:endParaRPr>
        </a:p>
      </dgm:t>
    </dgm:pt>
    <dgm:pt modelId="{5C957D60-5742-41CE-8D53-BFE90C6770EB}" type="parTrans" cxnId="{354DAB1D-21D1-4DB9-AE3A-2700D6B1A8DA}">
      <dgm:prSet/>
      <dgm:spPr/>
      <dgm:t>
        <a:bodyPr/>
        <a:lstStyle/>
        <a:p>
          <a:endParaRPr lang="en-GB"/>
        </a:p>
      </dgm:t>
    </dgm:pt>
    <dgm:pt modelId="{2A40DC47-5A5A-4666-A93C-E84C55DF70C0}" type="sibTrans" cxnId="{354DAB1D-21D1-4DB9-AE3A-2700D6B1A8DA}">
      <dgm:prSet/>
      <dgm:spPr/>
      <dgm:t>
        <a:bodyPr/>
        <a:lstStyle/>
        <a:p>
          <a:endParaRPr lang="en-GB"/>
        </a:p>
      </dgm:t>
    </dgm:pt>
    <dgm:pt modelId="{EAF1CC3F-E0DC-460D-87A2-473F4775CAFB}">
      <dgm:prSet phldrT="[Text]"/>
      <dgm:spPr/>
      <dgm:t>
        <a:bodyPr/>
        <a:lstStyle/>
        <a:p>
          <a:endParaRPr lang="en-GB"/>
        </a:p>
        <a:p>
          <a:r>
            <a:rPr lang="en-GB" b="1"/>
            <a:t>Teacher shifts from teller to designer</a:t>
          </a:r>
          <a:endParaRPr lang="en-GB" b="1" dirty="0"/>
        </a:p>
      </dgm:t>
    </dgm:pt>
    <dgm:pt modelId="{ACECF665-5BFB-42D3-BDEA-F2FA3E0A648B}" type="parTrans" cxnId="{68DA82BB-6A07-40CB-AFB2-209AF83173DA}">
      <dgm:prSet/>
      <dgm:spPr/>
      <dgm:t>
        <a:bodyPr/>
        <a:lstStyle/>
        <a:p>
          <a:endParaRPr lang="en-GB"/>
        </a:p>
      </dgm:t>
    </dgm:pt>
    <dgm:pt modelId="{ABBBE8E4-B16D-4E1A-8917-ACCF1FA063C4}" type="sibTrans" cxnId="{68DA82BB-6A07-40CB-AFB2-209AF83173DA}">
      <dgm:prSet/>
      <dgm:spPr/>
      <dgm:t>
        <a:bodyPr/>
        <a:lstStyle/>
        <a:p>
          <a:endParaRPr lang="en-GB"/>
        </a:p>
      </dgm:t>
    </dgm:pt>
    <dgm:pt modelId="{8F468403-44A9-4701-9E6C-D02B33BD2728}">
      <dgm:prSet phldrT="[Text]"/>
      <dgm:spPr/>
      <dgm:t>
        <a:bodyPr/>
        <a:lstStyle/>
        <a:p>
          <a:endParaRPr lang="en-GB"/>
        </a:p>
        <a:p>
          <a:endParaRPr lang="en-GB" b="1"/>
        </a:p>
        <a:p>
          <a:r>
            <a:rPr lang="en-GB" b="1"/>
            <a:t>Responsibility for learning - student</a:t>
          </a:r>
          <a:endParaRPr lang="en-GB" b="1" dirty="0"/>
        </a:p>
      </dgm:t>
    </dgm:pt>
    <dgm:pt modelId="{BB924946-AEE6-43D7-8C1F-18BAF3DB2936}" type="parTrans" cxnId="{FF1D3C3A-8F03-430D-B65D-DC80EA3F9167}">
      <dgm:prSet/>
      <dgm:spPr/>
      <dgm:t>
        <a:bodyPr/>
        <a:lstStyle/>
        <a:p>
          <a:endParaRPr lang="en-GB"/>
        </a:p>
      </dgm:t>
    </dgm:pt>
    <dgm:pt modelId="{813F26B7-C672-4197-A454-BFAFF19870EE}" type="sibTrans" cxnId="{FF1D3C3A-8F03-430D-B65D-DC80EA3F9167}">
      <dgm:prSet/>
      <dgm:spPr/>
      <dgm:t>
        <a:bodyPr/>
        <a:lstStyle/>
        <a:p>
          <a:endParaRPr lang="en-GB"/>
        </a:p>
      </dgm:t>
    </dgm:pt>
    <dgm:pt modelId="{6D9D3C81-5254-4830-A10F-AD49A83FC821}">
      <dgm:prSet phldrT="[Text]"/>
      <dgm:spPr/>
      <dgm:t>
        <a:bodyPr/>
        <a:lstStyle/>
        <a:p>
          <a:r>
            <a:rPr lang="en-GB" b="1"/>
            <a:t>Evaluation shifts to promoting learning </a:t>
          </a:r>
          <a:endParaRPr lang="en-GB" b="1" dirty="0"/>
        </a:p>
      </dgm:t>
    </dgm:pt>
    <dgm:pt modelId="{9E9BF871-CEF9-41FC-A4FA-3F8165B818A1}" type="parTrans" cxnId="{CCAF0CD3-2D85-4679-9EC0-74FCD190555A}">
      <dgm:prSet/>
      <dgm:spPr/>
      <dgm:t>
        <a:bodyPr/>
        <a:lstStyle/>
        <a:p>
          <a:endParaRPr lang="en-GB"/>
        </a:p>
      </dgm:t>
    </dgm:pt>
    <dgm:pt modelId="{E2AED28E-E145-4B6F-AA13-C82C58284129}" type="sibTrans" cxnId="{CCAF0CD3-2D85-4679-9EC0-74FCD190555A}">
      <dgm:prSet/>
      <dgm:spPr/>
      <dgm:t>
        <a:bodyPr/>
        <a:lstStyle/>
        <a:p>
          <a:endParaRPr lang="en-GB"/>
        </a:p>
      </dgm:t>
    </dgm:pt>
    <dgm:pt modelId="{5AE149A2-74C3-46EB-A6AC-93208DC8C3D2}">
      <dgm:prSet phldrT="[Text]"/>
      <dgm:spPr/>
      <dgm:t>
        <a:bodyPr/>
        <a:lstStyle/>
        <a:p>
          <a:endParaRPr lang="en-GB"/>
        </a:p>
      </dgm:t>
    </dgm:pt>
    <dgm:pt modelId="{CCBE02E1-03B1-47A5-8169-5DD655C6EAE7}" type="parTrans" cxnId="{D37D9CD3-691D-456F-A099-1DAFF0805E73}">
      <dgm:prSet/>
      <dgm:spPr/>
      <dgm:t>
        <a:bodyPr/>
        <a:lstStyle/>
        <a:p>
          <a:endParaRPr lang="en-GB"/>
        </a:p>
      </dgm:t>
    </dgm:pt>
    <dgm:pt modelId="{B8756D85-6F74-40D2-818B-DE833E36B933}" type="sibTrans" cxnId="{D37D9CD3-691D-456F-A099-1DAFF0805E73}">
      <dgm:prSet/>
      <dgm:spPr/>
      <dgm:t>
        <a:bodyPr/>
        <a:lstStyle/>
        <a:p>
          <a:endParaRPr lang="en-GB"/>
        </a:p>
      </dgm:t>
    </dgm:pt>
    <dgm:pt modelId="{7206A93E-0191-4203-9157-84FC797ED58B}" type="pres">
      <dgm:prSet presAssocID="{2D8C0BD0-A975-41F2-8E4D-ACF8781101D1}" presName="composite" presStyleCnt="0">
        <dgm:presLayoutVars>
          <dgm:chMax val="1"/>
          <dgm:dir/>
          <dgm:resizeHandles val="exact"/>
        </dgm:presLayoutVars>
      </dgm:prSet>
      <dgm:spPr/>
    </dgm:pt>
    <dgm:pt modelId="{5B58C527-0972-4E50-BB11-6D84B4AFF786}" type="pres">
      <dgm:prSet presAssocID="{2D8C0BD0-A975-41F2-8E4D-ACF8781101D1}" presName="radial" presStyleCnt="0">
        <dgm:presLayoutVars>
          <dgm:animLvl val="ctr"/>
        </dgm:presLayoutVars>
      </dgm:prSet>
      <dgm:spPr/>
    </dgm:pt>
    <dgm:pt modelId="{18B3AB1D-3349-4827-9B71-E5621EA44AB2}" type="pres">
      <dgm:prSet presAssocID="{EA02D0FC-42F6-40D0-B930-BA4067C08221}" presName="centerShape" presStyleLbl="vennNode1" presStyleIdx="0" presStyleCnt="5" custLinFactNeighborX="555"/>
      <dgm:spPr/>
    </dgm:pt>
    <dgm:pt modelId="{7C637D0D-BECF-46EF-A4F6-0069BA82C816}" type="pres">
      <dgm:prSet presAssocID="{0C576268-6EA8-460B-8D0A-ACB5A757C9BB}" presName="node" presStyleLbl="vennNode1" presStyleIdx="1" presStyleCnt="5" custScaleX="128321" custScaleY="127159" custRadScaleRad="99998" custRadScaleInc="1469">
        <dgm:presLayoutVars>
          <dgm:bulletEnabled val="1"/>
        </dgm:presLayoutVars>
      </dgm:prSet>
      <dgm:spPr/>
    </dgm:pt>
    <dgm:pt modelId="{066125B3-DC1E-4218-B2AB-BE50E32347A2}" type="pres">
      <dgm:prSet presAssocID="{EAF1CC3F-E0DC-460D-87A2-473F4775CAFB}" presName="node" presStyleLbl="vennNode1" presStyleIdx="2" presStyleCnt="5" custScaleX="129166" custScaleY="136396" custRadScaleRad="127590" custRadScaleInc="-2740">
        <dgm:presLayoutVars>
          <dgm:bulletEnabled val="1"/>
        </dgm:presLayoutVars>
      </dgm:prSet>
      <dgm:spPr/>
    </dgm:pt>
    <dgm:pt modelId="{3539A8D1-4469-48C3-9631-1EA2C9CD5252}" type="pres">
      <dgm:prSet presAssocID="{8F468403-44A9-4701-9E6C-D02B33BD2728}" presName="node" presStyleLbl="vennNode1" presStyleIdx="3" presStyleCnt="5" custScaleX="151098" custScaleY="135480" custRadScaleRad="87810" custRadScaleInc="536">
        <dgm:presLayoutVars>
          <dgm:bulletEnabled val="1"/>
        </dgm:presLayoutVars>
      </dgm:prSet>
      <dgm:spPr/>
    </dgm:pt>
    <dgm:pt modelId="{B7F23237-F8C0-44EF-82C6-D2CE1ECFA892}" type="pres">
      <dgm:prSet presAssocID="{6D9D3C81-5254-4830-A10F-AD49A83FC821}" presName="node" presStyleLbl="vennNode1" presStyleIdx="4" presStyleCnt="5" custScaleX="139696" custScaleY="124319" custRadScaleRad="125310" custRadScaleInc="39725">
        <dgm:presLayoutVars>
          <dgm:bulletEnabled val="1"/>
        </dgm:presLayoutVars>
      </dgm:prSet>
      <dgm:spPr/>
    </dgm:pt>
  </dgm:ptLst>
  <dgm:cxnLst>
    <dgm:cxn modelId="{354DAB1D-21D1-4DB9-AE3A-2700D6B1A8DA}" srcId="{EA02D0FC-42F6-40D0-B930-BA4067C08221}" destId="{0C576268-6EA8-460B-8D0A-ACB5A757C9BB}" srcOrd="0" destOrd="0" parTransId="{5C957D60-5742-41CE-8D53-BFE90C6770EB}" sibTransId="{2A40DC47-5A5A-4666-A93C-E84C55DF70C0}"/>
    <dgm:cxn modelId="{4E9B631F-C0FC-499F-A72E-356DB2BD6C81}" type="presOf" srcId="{0C576268-6EA8-460B-8D0A-ACB5A757C9BB}" destId="{7C637D0D-BECF-46EF-A4F6-0069BA82C816}" srcOrd="0" destOrd="0" presId="urn:microsoft.com/office/officeart/2005/8/layout/radial3"/>
    <dgm:cxn modelId="{FF1D3C3A-8F03-430D-B65D-DC80EA3F9167}" srcId="{EA02D0FC-42F6-40D0-B930-BA4067C08221}" destId="{8F468403-44A9-4701-9E6C-D02B33BD2728}" srcOrd="2" destOrd="0" parTransId="{BB924946-AEE6-43D7-8C1F-18BAF3DB2936}" sibTransId="{813F26B7-C672-4197-A454-BFAFF19870EE}"/>
    <dgm:cxn modelId="{9AD02960-FCAE-44E6-8AE6-4D70E609BCCA}" srcId="{2D8C0BD0-A975-41F2-8E4D-ACF8781101D1}" destId="{EA02D0FC-42F6-40D0-B930-BA4067C08221}" srcOrd="0" destOrd="0" parTransId="{A6AB345E-5E83-4025-BA93-0701EF7100AA}" sibTransId="{5AED1E34-B3C6-4C06-9BD0-B1F947B17B40}"/>
    <dgm:cxn modelId="{3A72EB44-638D-47AA-A4B4-2E802B442CC7}" type="presOf" srcId="{2D8C0BD0-A975-41F2-8E4D-ACF8781101D1}" destId="{7206A93E-0191-4203-9157-84FC797ED58B}" srcOrd="0" destOrd="0" presId="urn:microsoft.com/office/officeart/2005/8/layout/radial3"/>
    <dgm:cxn modelId="{BA4B5173-4746-4D9D-953F-00F8C91F99B0}" type="presOf" srcId="{6D9D3C81-5254-4830-A10F-AD49A83FC821}" destId="{B7F23237-F8C0-44EF-82C6-D2CE1ECFA892}" srcOrd="0" destOrd="0" presId="urn:microsoft.com/office/officeart/2005/8/layout/radial3"/>
    <dgm:cxn modelId="{68DA82BB-6A07-40CB-AFB2-209AF83173DA}" srcId="{EA02D0FC-42F6-40D0-B930-BA4067C08221}" destId="{EAF1CC3F-E0DC-460D-87A2-473F4775CAFB}" srcOrd="1" destOrd="0" parTransId="{ACECF665-5BFB-42D3-BDEA-F2FA3E0A648B}" sibTransId="{ABBBE8E4-B16D-4E1A-8917-ACCF1FA063C4}"/>
    <dgm:cxn modelId="{CCAF0CD3-2D85-4679-9EC0-74FCD190555A}" srcId="{EA02D0FC-42F6-40D0-B930-BA4067C08221}" destId="{6D9D3C81-5254-4830-A10F-AD49A83FC821}" srcOrd="3" destOrd="0" parTransId="{9E9BF871-CEF9-41FC-A4FA-3F8165B818A1}" sibTransId="{E2AED28E-E145-4B6F-AA13-C82C58284129}"/>
    <dgm:cxn modelId="{D37D9CD3-691D-456F-A099-1DAFF0805E73}" srcId="{2D8C0BD0-A975-41F2-8E4D-ACF8781101D1}" destId="{5AE149A2-74C3-46EB-A6AC-93208DC8C3D2}" srcOrd="1" destOrd="0" parTransId="{CCBE02E1-03B1-47A5-8169-5DD655C6EAE7}" sibTransId="{B8756D85-6F74-40D2-818B-DE833E36B933}"/>
    <dgm:cxn modelId="{CF5291E5-A78A-49BF-A470-3A664525264F}" type="presOf" srcId="{EA02D0FC-42F6-40D0-B930-BA4067C08221}" destId="{18B3AB1D-3349-4827-9B71-E5621EA44AB2}" srcOrd="0" destOrd="0" presId="urn:microsoft.com/office/officeart/2005/8/layout/radial3"/>
    <dgm:cxn modelId="{05C2D2E9-2E01-485E-9925-A9A8E2E8EC5E}" type="presOf" srcId="{8F468403-44A9-4701-9E6C-D02B33BD2728}" destId="{3539A8D1-4469-48C3-9631-1EA2C9CD5252}" srcOrd="0" destOrd="0" presId="urn:microsoft.com/office/officeart/2005/8/layout/radial3"/>
    <dgm:cxn modelId="{557165F8-4379-434A-AF77-6E5DF96E273E}" type="presOf" srcId="{EAF1CC3F-E0DC-460D-87A2-473F4775CAFB}" destId="{066125B3-DC1E-4218-B2AB-BE50E32347A2}" srcOrd="0" destOrd="0" presId="urn:microsoft.com/office/officeart/2005/8/layout/radial3"/>
    <dgm:cxn modelId="{9764B821-57C4-470F-95E2-B607499BD00F}" type="presParOf" srcId="{7206A93E-0191-4203-9157-84FC797ED58B}" destId="{5B58C527-0972-4E50-BB11-6D84B4AFF786}" srcOrd="0" destOrd="0" presId="urn:microsoft.com/office/officeart/2005/8/layout/radial3"/>
    <dgm:cxn modelId="{3EF322CE-375F-4BB0-97D6-A6B2934E9620}" type="presParOf" srcId="{5B58C527-0972-4E50-BB11-6D84B4AFF786}" destId="{18B3AB1D-3349-4827-9B71-E5621EA44AB2}" srcOrd="0" destOrd="0" presId="urn:microsoft.com/office/officeart/2005/8/layout/radial3"/>
    <dgm:cxn modelId="{7DB63FB4-4383-4CF0-A1AB-D6F474F68683}" type="presParOf" srcId="{5B58C527-0972-4E50-BB11-6D84B4AFF786}" destId="{7C637D0D-BECF-46EF-A4F6-0069BA82C816}" srcOrd="1" destOrd="0" presId="urn:microsoft.com/office/officeart/2005/8/layout/radial3"/>
    <dgm:cxn modelId="{075CDD12-B013-4A9E-BC83-673E78B3F32A}" type="presParOf" srcId="{5B58C527-0972-4E50-BB11-6D84B4AFF786}" destId="{066125B3-DC1E-4218-B2AB-BE50E32347A2}" srcOrd="2" destOrd="0" presId="urn:microsoft.com/office/officeart/2005/8/layout/radial3"/>
    <dgm:cxn modelId="{3CCC035C-70F3-4F58-915F-7E3B0158BFE2}" type="presParOf" srcId="{5B58C527-0972-4E50-BB11-6D84B4AFF786}" destId="{3539A8D1-4469-48C3-9631-1EA2C9CD5252}" srcOrd="3" destOrd="0" presId="urn:microsoft.com/office/officeart/2005/8/layout/radial3"/>
    <dgm:cxn modelId="{74157925-AEC8-4138-8DE7-4DBB0B40F222}" type="presParOf" srcId="{5B58C527-0972-4E50-BB11-6D84B4AFF786}" destId="{B7F23237-F8C0-44EF-82C6-D2CE1ECFA892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F5C37-49F4-442C-B95C-3C89EBCE5221}" type="doc">
      <dgm:prSet loTypeId="urn:microsoft.com/office/officeart/2005/8/layout/cycle8" loCatId="cycle" qsTypeId="urn:microsoft.com/office/officeart/2005/8/quickstyle/3d1" qsCatId="3D" csTypeId="urn:microsoft.com/office/officeart/2005/8/colors/colorful4" csCatId="colorful" phldr="1"/>
      <dgm:spPr/>
    </dgm:pt>
    <dgm:pt modelId="{181FF29F-AD49-4D51-9CE1-8093F90497EA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Peer Assisted Learning</a:t>
          </a:r>
        </a:p>
      </dgm:t>
    </dgm:pt>
    <dgm:pt modelId="{154A10A4-5F36-4D6E-9D82-217525D3DA4F}" type="parTrans" cxnId="{0F2D7EE5-4A4D-465E-A899-10112686E739}">
      <dgm:prSet/>
      <dgm:spPr/>
      <dgm:t>
        <a:bodyPr/>
        <a:lstStyle/>
        <a:p>
          <a:endParaRPr lang="en-GB"/>
        </a:p>
      </dgm:t>
    </dgm:pt>
    <dgm:pt modelId="{5E4FFC3D-7565-4E6D-8589-FED915F5280E}" type="sibTrans" cxnId="{0F2D7EE5-4A4D-465E-A899-10112686E739}">
      <dgm:prSet/>
      <dgm:spPr/>
      <dgm:t>
        <a:bodyPr/>
        <a:lstStyle/>
        <a:p>
          <a:endParaRPr lang="en-GB"/>
        </a:p>
      </dgm:t>
    </dgm:pt>
    <dgm:pt modelId="{D0BE2E97-9E64-4A70-ACCE-45EA867B8786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Support</a:t>
          </a:r>
        </a:p>
      </dgm:t>
    </dgm:pt>
    <dgm:pt modelId="{804DEE7A-FC8F-4C2B-959E-95977F2D338B}" type="parTrans" cxnId="{8588261B-5022-436B-ACAF-80B014D10693}">
      <dgm:prSet/>
      <dgm:spPr/>
      <dgm:t>
        <a:bodyPr/>
        <a:lstStyle/>
        <a:p>
          <a:endParaRPr lang="en-GB"/>
        </a:p>
      </dgm:t>
    </dgm:pt>
    <dgm:pt modelId="{BF33505A-8BDA-41B6-A2D5-2FCD14BEEEAE}" type="sibTrans" cxnId="{8588261B-5022-436B-ACAF-80B014D10693}">
      <dgm:prSet/>
      <dgm:spPr/>
      <dgm:t>
        <a:bodyPr/>
        <a:lstStyle/>
        <a:p>
          <a:endParaRPr lang="en-GB"/>
        </a:p>
      </dgm:t>
    </dgm:pt>
    <dgm:pt modelId="{EA4E20BC-C3ED-4CA2-8F47-813C4718A09F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Coaching</a:t>
          </a:r>
        </a:p>
      </dgm:t>
    </dgm:pt>
    <dgm:pt modelId="{52D13F95-E3B4-450C-8463-3F015236D203}" type="parTrans" cxnId="{99E97885-1DC8-4D36-B739-6C00EF6B4BB3}">
      <dgm:prSet/>
      <dgm:spPr/>
      <dgm:t>
        <a:bodyPr/>
        <a:lstStyle/>
        <a:p>
          <a:endParaRPr lang="en-GB"/>
        </a:p>
      </dgm:t>
    </dgm:pt>
    <dgm:pt modelId="{F90B801D-11D9-4581-BB60-4D6907AA2195}" type="sibTrans" cxnId="{99E97885-1DC8-4D36-B739-6C00EF6B4BB3}">
      <dgm:prSet/>
      <dgm:spPr/>
      <dgm:t>
        <a:bodyPr/>
        <a:lstStyle/>
        <a:p>
          <a:endParaRPr lang="en-GB"/>
        </a:p>
      </dgm:t>
    </dgm:pt>
    <dgm:pt modelId="{DF26F75F-1298-4A1E-9DB4-CBDFD7AD0384}" type="pres">
      <dgm:prSet presAssocID="{27FF5C37-49F4-442C-B95C-3C89EBCE5221}" presName="compositeShape" presStyleCnt="0">
        <dgm:presLayoutVars>
          <dgm:chMax val="7"/>
          <dgm:dir/>
          <dgm:resizeHandles val="exact"/>
        </dgm:presLayoutVars>
      </dgm:prSet>
      <dgm:spPr/>
    </dgm:pt>
    <dgm:pt modelId="{86FD6D3D-291A-4447-AF72-D60089E7301E}" type="pres">
      <dgm:prSet presAssocID="{27FF5C37-49F4-442C-B95C-3C89EBCE5221}" presName="wedge1" presStyleLbl="node1" presStyleIdx="0" presStyleCnt="3" custLinFactNeighborX="1371" custLinFactNeighborY="-1868"/>
      <dgm:spPr/>
    </dgm:pt>
    <dgm:pt modelId="{66F40F36-0C36-4C61-B6B5-23C6F9D34DC1}" type="pres">
      <dgm:prSet presAssocID="{27FF5C37-49F4-442C-B95C-3C89EBCE5221}" presName="dummy1a" presStyleCnt="0"/>
      <dgm:spPr/>
    </dgm:pt>
    <dgm:pt modelId="{EEEBEC89-C5CF-4627-AEA5-0BEB4574A9B9}" type="pres">
      <dgm:prSet presAssocID="{27FF5C37-49F4-442C-B95C-3C89EBCE5221}" presName="dummy1b" presStyleCnt="0"/>
      <dgm:spPr/>
    </dgm:pt>
    <dgm:pt modelId="{9E1E24CD-FE9B-4EF0-B2B8-2114FEEB460A}" type="pres">
      <dgm:prSet presAssocID="{27FF5C37-49F4-442C-B95C-3C89EBCE522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8B093F1-4FFE-4D10-94C4-EF94675B584B}" type="pres">
      <dgm:prSet presAssocID="{27FF5C37-49F4-442C-B95C-3C89EBCE5221}" presName="wedge2" presStyleLbl="node1" presStyleIdx="1" presStyleCnt="3"/>
      <dgm:spPr/>
    </dgm:pt>
    <dgm:pt modelId="{CEE22ADB-D01C-43C0-BC36-A0B1A6861485}" type="pres">
      <dgm:prSet presAssocID="{27FF5C37-49F4-442C-B95C-3C89EBCE5221}" presName="dummy2a" presStyleCnt="0"/>
      <dgm:spPr/>
    </dgm:pt>
    <dgm:pt modelId="{D193F182-B959-4B30-A7C3-5845BA8FC5C8}" type="pres">
      <dgm:prSet presAssocID="{27FF5C37-49F4-442C-B95C-3C89EBCE5221}" presName="dummy2b" presStyleCnt="0"/>
      <dgm:spPr/>
    </dgm:pt>
    <dgm:pt modelId="{1063D5CB-2641-470D-A1F4-64F64D08B3A5}" type="pres">
      <dgm:prSet presAssocID="{27FF5C37-49F4-442C-B95C-3C89EBCE522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8E8C430-B7F7-4A2B-9409-7E89FA6EB869}" type="pres">
      <dgm:prSet presAssocID="{27FF5C37-49F4-442C-B95C-3C89EBCE5221}" presName="wedge3" presStyleLbl="node1" presStyleIdx="2" presStyleCnt="3"/>
      <dgm:spPr/>
    </dgm:pt>
    <dgm:pt modelId="{0EFB2924-7DE8-420E-80A7-7D08741F544A}" type="pres">
      <dgm:prSet presAssocID="{27FF5C37-49F4-442C-B95C-3C89EBCE5221}" presName="dummy3a" presStyleCnt="0"/>
      <dgm:spPr/>
    </dgm:pt>
    <dgm:pt modelId="{B3F64EF3-49D7-42A0-8B85-D0894D897E2F}" type="pres">
      <dgm:prSet presAssocID="{27FF5C37-49F4-442C-B95C-3C89EBCE5221}" presName="dummy3b" presStyleCnt="0"/>
      <dgm:spPr/>
    </dgm:pt>
    <dgm:pt modelId="{43DEE083-6B74-4E13-A2AD-3AD8009B4410}" type="pres">
      <dgm:prSet presAssocID="{27FF5C37-49F4-442C-B95C-3C89EBCE522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078171A-327F-4519-B8B3-A9DDEB625CE8}" type="pres">
      <dgm:prSet presAssocID="{5E4FFC3D-7565-4E6D-8589-FED915F5280E}" presName="arrowWedge1" presStyleLbl="fgSibTrans2D1" presStyleIdx="0" presStyleCnt="3"/>
      <dgm:spPr/>
    </dgm:pt>
    <dgm:pt modelId="{575C97A5-E473-47AC-829C-2A928E0C4C6A}" type="pres">
      <dgm:prSet presAssocID="{BF33505A-8BDA-41B6-A2D5-2FCD14BEEEAE}" presName="arrowWedge2" presStyleLbl="fgSibTrans2D1" presStyleIdx="1" presStyleCnt="3"/>
      <dgm:spPr/>
    </dgm:pt>
    <dgm:pt modelId="{6B3C7AB5-359A-4960-8F92-950A1E9D54C9}" type="pres">
      <dgm:prSet presAssocID="{F90B801D-11D9-4581-BB60-4D6907AA2195}" presName="arrowWedge3" presStyleLbl="fgSibTrans2D1" presStyleIdx="2" presStyleCnt="3"/>
      <dgm:spPr/>
    </dgm:pt>
  </dgm:ptLst>
  <dgm:cxnLst>
    <dgm:cxn modelId="{6E4FC501-B1F7-4B83-9759-7017CE1F6FDF}" type="presOf" srcId="{181FF29F-AD49-4D51-9CE1-8093F90497EA}" destId="{9E1E24CD-FE9B-4EF0-B2B8-2114FEEB460A}" srcOrd="1" destOrd="0" presId="urn:microsoft.com/office/officeart/2005/8/layout/cycle8"/>
    <dgm:cxn modelId="{22C7DD0C-69A9-4736-B40A-6D8B72EB4A75}" type="presOf" srcId="{D0BE2E97-9E64-4A70-ACCE-45EA867B8786}" destId="{1063D5CB-2641-470D-A1F4-64F64D08B3A5}" srcOrd="1" destOrd="0" presId="urn:microsoft.com/office/officeart/2005/8/layout/cycle8"/>
    <dgm:cxn modelId="{8588261B-5022-436B-ACAF-80B014D10693}" srcId="{27FF5C37-49F4-442C-B95C-3C89EBCE5221}" destId="{D0BE2E97-9E64-4A70-ACCE-45EA867B8786}" srcOrd="1" destOrd="0" parTransId="{804DEE7A-FC8F-4C2B-959E-95977F2D338B}" sibTransId="{BF33505A-8BDA-41B6-A2D5-2FCD14BEEEAE}"/>
    <dgm:cxn modelId="{812B5E4B-AB8B-42F0-86EC-0A7F15BC14DF}" type="presOf" srcId="{27FF5C37-49F4-442C-B95C-3C89EBCE5221}" destId="{DF26F75F-1298-4A1E-9DB4-CBDFD7AD0384}" srcOrd="0" destOrd="0" presId="urn:microsoft.com/office/officeart/2005/8/layout/cycle8"/>
    <dgm:cxn modelId="{99E97885-1DC8-4D36-B739-6C00EF6B4BB3}" srcId="{27FF5C37-49F4-442C-B95C-3C89EBCE5221}" destId="{EA4E20BC-C3ED-4CA2-8F47-813C4718A09F}" srcOrd="2" destOrd="0" parTransId="{52D13F95-E3B4-450C-8463-3F015236D203}" sibTransId="{F90B801D-11D9-4581-BB60-4D6907AA2195}"/>
    <dgm:cxn modelId="{197C9CAA-342D-4EB1-98F0-F7BD9DBC24C2}" type="presOf" srcId="{EA4E20BC-C3ED-4CA2-8F47-813C4718A09F}" destId="{43DEE083-6B74-4E13-A2AD-3AD8009B4410}" srcOrd="1" destOrd="0" presId="urn:microsoft.com/office/officeart/2005/8/layout/cycle8"/>
    <dgm:cxn modelId="{6DE4A7CD-2597-4E0D-B022-4FAD7F288F21}" type="presOf" srcId="{EA4E20BC-C3ED-4CA2-8F47-813C4718A09F}" destId="{58E8C430-B7F7-4A2B-9409-7E89FA6EB869}" srcOrd="0" destOrd="0" presId="urn:microsoft.com/office/officeart/2005/8/layout/cycle8"/>
    <dgm:cxn modelId="{A2A23ED4-A262-486D-A56E-0DF81E533D1A}" type="presOf" srcId="{D0BE2E97-9E64-4A70-ACCE-45EA867B8786}" destId="{78B093F1-4FFE-4D10-94C4-EF94675B584B}" srcOrd="0" destOrd="0" presId="urn:microsoft.com/office/officeart/2005/8/layout/cycle8"/>
    <dgm:cxn modelId="{0F2D7EE5-4A4D-465E-A899-10112686E739}" srcId="{27FF5C37-49F4-442C-B95C-3C89EBCE5221}" destId="{181FF29F-AD49-4D51-9CE1-8093F90497EA}" srcOrd="0" destOrd="0" parTransId="{154A10A4-5F36-4D6E-9D82-217525D3DA4F}" sibTransId="{5E4FFC3D-7565-4E6D-8589-FED915F5280E}"/>
    <dgm:cxn modelId="{D8C4ACEC-220D-4DBB-9FB9-C52C82612E8B}" type="presOf" srcId="{181FF29F-AD49-4D51-9CE1-8093F90497EA}" destId="{86FD6D3D-291A-4447-AF72-D60089E7301E}" srcOrd="0" destOrd="0" presId="urn:microsoft.com/office/officeart/2005/8/layout/cycle8"/>
    <dgm:cxn modelId="{7C6B6D86-514D-4704-B962-70DD610333C3}" type="presParOf" srcId="{DF26F75F-1298-4A1E-9DB4-CBDFD7AD0384}" destId="{86FD6D3D-291A-4447-AF72-D60089E7301E}" srcOrd="0" destOrd="0" presId="urn:microsoft.com/office/officeart/2005/8/layout/cycle8"/>
    <dgm:cxn modelId="{C93C67A0-9C4B-46C2-8B6A-151DE218A3A7}" type="presParOf" srcId="{DF26F75F-1298-4A1E-9DB4-CBDFD7AD0384}" destId="{66F40F36-0C36-4C61-B6B5-23C6F9D34DC1}" srcOrd="1" destOrd="0" presId="urn:microsoft.com/office/officeart/2005/8/layout/cycle8"/>
    <dgm:cxn modelId="{A72889C0-B668-4CF9-9B63-EBDEE109C4AA}" type="presParOf" srcId="{DF26F75F-1298-4A1E-9DB4-CBDFD7AD0384}" destId="{EEEBEC89-C5CF-4627-AEA5-0BEB4574A9B9}" srcOrd="2" destOrd="0" presId="urn:microsoft.com/office/officeart/2005/8/layout/cycle8"/>
    <dgm:cxn modelId="{17E28BF5-C2EE-4FF9-96E5-0D8EA131DFCE}" type="presParOf" srcId="{DF26F75F-1298-4A1E-9DB4-CBDFD7AD0384}" destId="{9E1E24CD-FE9B-4EF0-B2B8-2114FEEB460A}" srcOrd="3" destOrd="0" presId="urn:microsoft.com/office/officeart/2005/8/layout/cycle8"/>
    <dgm:cxn modelId="{99738019-436A-451B-A5F7-6A93D01BF5AD}" type="presParOf" srcId="{DF26F75F-1298-4A1E-9DB4-CBDFD7AD0384}" destId="{78B093F1-4FFE-4D10-94C4-EF94675B584B}" srcOrd="4" destOrd="0" presId="urn:microsoft.com/office/officeart/2005/8/layout/cycle8"/>
    <dgm:cxn modelId="{215EAB7E-1CE3-4FBA-8B55-4966C8FEE979}" type="presParOf" srcId="{DF26F75F-1298-4A1E-9DB4-CBDFD7AD0384}" destId="{CEE22ADB-D01C-43C0-BC36-A0B1A6861485}" srcOrd="5" destOrd="0" presId="urn:microsoft.com/office/officeart/2005/8/layout/cycle8"/>
    <dgm:cxn modelId="{A619DDDB-106F-4906-8D46-49FFA7720962}" type="presParOf" srcId="{DF26F75F-1298-4A1E-9DB4-CBDFD7AD0384}" destId="{D193F182-B959-4B30-A7C3-5845BA8FC5C8}" srcOrd="6" destOrd="0" presId="urn:microsoft.com/office/officeart/2005/8/layout/cycle8"/>
    <dgm:cxn modelId="{AEEC7F87-AC25-4EB0-B478-84E7D917EBA3}" type="presParOf" srcId="{DF26F75F-1298-4A1E-9DB4-CBDFD7AD0384}" destId="{1063D5CB-2641-470D-A1F4-64F64D08B3A5}" srcOrd="7" destOrd="0" presId="urn:microsoft.com/office/officeart/2005/8/layout/cycle8"/>
    <dgm:cxn modelId="{C8741A0C-A1C7-402C-B429-482550E4B34B}" type="presParOf" srcId="{DF26F75F-1298-4A1E-9DB4-CBDFD7AD0384}" destId="{58E8C430-B7F7-4A2B-9409-7E89FA6EB869}" srcOrd="8" destOrd="0" presId="urn:microsoft.com/office/officeart/2005/8/layout/cycle8"/>
    <dgm:cxn modelId="{8007562A-647F-4B27-BD60-F41B41765F59}" type="presParOf" srcId="{DF26F75F-1298-4A1E-9DB4-CBDFD7AD0384}" destId="{0EFB2924-7DE8-420E-80A7-7D08741F544A}" srcOrd="9" destOrd="0" presId="urn:microsoft.com/office/officeart/2005/8/layout/cycle8"/>
    <dgm:cxn modelId="{3C3CA045-F5F4-4E68-9942-1249331B1437}" type="presParOf" srcId="{DF26F75F-1298-4A1E-9DB4-CBDFD7AD0384}" destId="{B3F64EF3-49D7-42A0-8B85-D0894D897E2F}" srcOrd="10" destOrd="0" presId="urn:microsoft.com/office/officeart/2005/8/layout/cycle8"/>
    <dgm:cxn modelId="{97E72136-ACD6-405B-8119-E53BEA4FC51B}" type="presParOf" srcId="{DF26F75F-1298-4A1E-9DB4-CBDFD7AD0384}" destId="{43DEE083-6B74-4E13-A2AD-3AD8009B4410}" srcOrd="11" destOrd="0" presId="urn:microsoft.com/office/officeart/2005/8/layout/cycle8"/>
    <dgm:cxn modelId="{E99175CF-641C-40DE-AB10-8CFBDC658CF5}" type="presParOf" srcId="{DF26F75F-1298-4A1E-9DB4-CBDFD7AD0384}" destId="{6078171A-327F-4519-B8B3-A9DDEB625CE8}" srcOrd="12" destOrd="0" presId="urn:microsoft.com/office/officeart/2005/8/layout/cycle8"/>
    <dgm:cxn modelId="{505071D0-BDE5-4590-B4A6-10366528DA8E}" type="presParOf" srcId="{DF26F75F-1298-4A1E-9DB4-CBDFD7AD0384}" destId="{575C97A5-E473-47AC-829C-2A928E0C4C6A}" srcOrd="13" destOrd="0" presId="urn:microsoft.com/office/officeart/2005/8/layout/cycle8"/>
    <dgm:cxn modelId="{A1ECD4D9-C12D-45B4-8CBD-A242AF4936B5}" type="presParOf" srcId="{DF26F75F-1298-4A1E-9DB4-CBDFD7AD0384}" destId="{6B3C7AB5-359A-4960-8F92-950A1E9D54C9}" srcOrd="14" destOrd="0" presId="urn:microsoft.com/office/officeart/2005/8/layout/cycle8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FFDFA-25FB-4418-A811-7C542923611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40B06-6EAB-43D3-A7BA-15683FC2ED2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Nature of concern </a:t>
          </a:r>
          <a:r>
            <a:rPr lang="en-GB" dirty="0"/>
            <a:t>refer to specific professional value(s), proficiency, episode of care, medicines management and state why it has not been achieved </a:t>
          </a:r>
          <a:r>
            <a:rPr lang="en-GB" dirty="0">
              <a:solidFill>
                <a:srgbClr val="C00000"/>
              </a:solidFill>
            </a:rPr>
            <a:t>SPECIFIC</a:t>
          </a:r>
          <a:endParaRPr lang="en-US" dirty="0">
            <a:solidFill>
              <a:srgbClr val="C00000"/>
            </a:solidFill>
          </a:endParaRPr>
        </a:p>
      </dgm:t>
    </dgm:pt>
    <dgm:pt modelId="{10849EE8-3C90-4EF1-A2AA-FB69845B8C6D}" type="parTrans" cxnId="{0467722A-18D4-4B0A-B1CA-9D6D1FE155AC}">
      <dgm:prSet/>
      <dgm:spPr/>
      <dgm:t>
        <a:bodyPr/>
        <a:lstStyle/>
        <a:p>
          <a:endParaRPr lang="en-US"/>
        </a:p>
      </dgm:t>
    </dgm:pt>
    <dgm:pt modelId="{98531E50-DB43-4B15-A5F8-FC77C0B3F1D7}" type="sibTrans" cxnId="{0467722A-18D4-4B0A-B1CA-9D6D1FE155A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C029DA-4086-4033-8BDA-3143D81E21C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Identify the </a:t>
          </a:r>
          <a:r>
            <a:rPr lang="en-GB" b="1" dirty="0"/>
            <a:t>actions</a:t>
          </a:r>
          <a:r>
            <a:rPr lang="en-GB" dirty="0"/>
            <a:t> the student needs to take to demonstrate achievement of the above </a:t>
          </a:r>
          <a:r>
            <a:rPr lang="en-GB" dirty="0">
              <a:solidFill>
                <a:srgbClr val="C00000"/>
              </a:solidFill>
            </a:rPr>
            <a:t>MEASURABLE and REALISTIC</a:t>
          </a:r>
          <a:endParaRPr lang="en-US" dirty="0">
            <a:solidFill>
              <a:srgbClr val="C00000"/>
            </a:solidFill>
          </a:endParaRPr>
        </a:p>
      </dgm:t>
    </dgm:pt>
    <dgm:pt modelId="{E55AFC67-081D-4B90-9B64-C5EEE987A057}" type="parTrans" cxnId="{3294E5D4-FE66-490E-9834-94DF9B5D9A16}">
      <dgm:prSet/>
      <dgm:spPr/>
      <dgm:t>
        <a:bodyPr/>
        <a:lstStyle/>
        <a:p>
          <a:endParaRPr lang="en-US"/>
        </a:p>
      </dgm:t>
    </dgm:pt>
    <dgm:pt modelId="{382E6BC6-956D-4ED0-9A1D-E43B9F297864}" type="sibTrans" cxnId="{3294E5D4-FE66-490E-9834-94DF9B5D9A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3E2C766-7B22-4367-822B-A8C069233CE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Confirm the </a:t>
          </a:r>
          <a:r>
            <a:rPr lang="en-GB" b="1" dirty="0"/>
            <a:t>support</a:t>
          </a:r>
          <a:r>
            <a:rPr lang="en-GB" dirty="0"/>
            <a:t> available and who is </a:t>
          </a:r>
          <a:r>
            <a:rPr lang="en-GB" b="1" dirty="0"/>
            <a:t>responsible</a:t>
          </a:r>
          <a:r>
            <a:rPr lang="en-GB" dirty="0"/>
            <a:t> for meeting actions </a:t>
          </a:r>
          <a:r>
            <a:rPr lang="en-GB" dirty="0">
              <a:solidFill>
                <a:srgbClr val="C00000"/>
              </a:solidFill>
            </a:rPr>
            <a:t>ACHIEVABLE</a:t>
          </a:r>
          <a:endParaRPr lang="en-US" dirty="0">
            <a:solidFill>
              <a:srgbClr val="C00000"/>
            </a:solidFill>
          </a:endParaRPr>
        </a:p>
      </dgm:t>
    </dgm:pt>
    <dgm:pt modelId="{D596E1E2-A972-48D0-BFDE-91DD0F16EB57}" type="parTrans" cxnId="{55E7F3C5-23AB-4841-A7A6-CE2FC0C867DD}">
      <dgm:prSet/>
      <dgm:spPr/>
      <dgm:t>
        <a:bodyPr/>
        <a:lstStyle/>
        <a:p>
          <a:endParaRPr lang="en-US"/>
        </a:p>
      </dgm:t>
    </dgm:pt>
    <dgm:pt modelId="{CAF48DB6-5124-4DDA-ABA0-6303497D8334}" type="sibTrans" cxnId="{55E7F3C5-23AB-4841-A7A6-CE2FC0C867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9DA1E04-CF49-4898-B13E-AE11FA2B4F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Date for </a:t>
          </a:r>
          <a:r>
            <a:rPr lang="en-GB" b="1" dirty="0"/>
            <a:t>review </a:t>
          </a:r>
          <a:r>
            <a:rPr lang="en-GB" dirty="0">
              <a:solidFill>
                <a:srgbClr val="C00000"/>
              </a:solidFill>
            </a:rPr>
            <a:t>TIMEBOUND</a:t>
          </a:r>
          <a:endParaRPr lang="en-US" dirty="0">
            <a:solidFill>
              <a:srgbClr val="C00000"/>
            </a:solidFill>
          </a:endParaRPr>
        </a:p>
      </dgm:t>
    </dgm:pt>
    <dgm:pt modelId="{1C9AF86F-25C6-4354-B158-7541A460661E}" type="parTrans" cxnId="{D45FF78D-54BC-4607-8C28-A9C50BC6754F}">
      <dgm:prSet/>
      <dgm:spPr/>
      <dgm:t>
        <a:bodyPr/>
        <a:lstStyle/>
        <a:p>
          <a:endParaRPr lang="en-US"/>
        </a:p>
      </dgm:t>
    </dgm:pt>
    <dgm:pt modelId="{5229AB23-DEDD-4580-9EEF-BEA9B6267284}" type="sibTrans" cxnId="{D45FF78D-54BC-4607-8C28-A9C50BC6754F}">
      <dgm:prSet/>
      <dgm:spPr/>
      <dgm:t>
        <a:bodyPr/>
        <a:lstStyle/>
        <a:p>
          <a:endParaRPr lang="en-US"/>
        </a:p>
      </dgm:t>
    </dgm:pt>
    <dgm:pt modelId="{0805077A-C956-4C75-BB59-C58CF87913EE}" type="pres">
      <dgm:prSet presAssocID="{154FFDFA-25FB-4418-A811-7C5429236113}" presName="root" presStyleCnt="0">
        <dgm:presLayoutVars>
          <dgm:dir/>
          <dgm:resizeHandles val="exact"/>
        </dgm:presLayoutVars>
      </dgm:prSet>
      <dgm:spPr/>
    </dgm:pt>
    <dgm:pt modelId="{9C5417AB-5E66-4F12-944E-2A2003650F8D}" type="pres">
      <dgm:prSet presAssocID="{154FFDFA-25FB-4418-A811-7C5429236113}" presName="container" presStyleCnt="0">
        <dgm:presLayoutVars>
          <dgm:dir/>
          <dgm:resizeHandles val="exact"/>
        </dgm:presLayoutVars>
      </dgm:prSet>
      <dgm:spPr/>
    </dgm:pt>
    <dgm:pt modelId="{A7316AF5-5201-43D5-B7EC-707DCB589DD1}" type="pres">
      <dgm:prSet presAssocID="{F5640B06-6EAB-43D3-A7BA-15683FC2ED21}" presName="compNode" presStyleCnt="0"/>
      <dgm:spPr/>
    </dgm:pt>
    <dgm:pt modelId="{47088CD3-C17B-40CA-A53A-0EBBE4635986}" type="pres">
      <dgm:prSet presAssocID="{F5640B06-6EAB-43D3-A7BA-15683FC2ED21}" presName="iconBgRect" presStyleLbl="bgShp" presStyleIdx="0" presStyleCnt="4"/>
      <dgm:spPr/>
    </dgm:pt>
    <dgm:pt modelId="{B8CF20BB-93F8-4585-806F-DEADDBED378B}" type="pres">
      <dgm:prSet presAssocID="{F5640B06-6EAB-43D3-A7BA-15683FC2ED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0695C79-5244-4F56-8583-AB9DE1E25725}" type="pres">
      <dgm:prSet presAssocID="{F5640B06-6EAB-43D3-A7BA-15683FC2ED21}" presName="spaceRect" presStyleCnt="0"/>
      <dgm:spPr/>
    </dgm:pt>
    <dgm:pt modelId="{44C94E1A-74EE-4CB2-88B9-780E1C763C21}" type="pres">
      <dgm:prSet presAssocID="{F5640B06-6EAB-43D3-A7BA-15683FC2ED21}" presName="textRect" presStyleLbl="revTx" presStyleIdx="0" presStyleCnt="4">
        <dgm:presLayoutVars>
          <dgm:chMax val="1"/>
          <dgm:chPref val="1"/>
        </dgm:presLayoutVars>
      </dgm:prSet>
      <dgm:spPr/>
    </dgm:pt>
    <dgm:pt modelId="{DD78E4AB-2046-4ABB-8B03-B61FF1B01785}" type="pres">
      <dgm:prSet presAssocID="{98531E50-DB43-4B15-A5F8-FC77C0B3F1D7}" presName="sibTrans" presStyleLbl="sibTrans2D1" presStyleIdx="0" presStyleCnt="0"/>
      <dgm:spPr/>
    </dgm:pt>
    <dgm:pt modelId="{C562DE68-F96B-4F9D-A61E-1028FB00C0E5}" type="pres">
      <dgm:prSet presAssocID="{28C029DA-4086-4033-8BDA-3143D81E21C5}" presName="compNode" presStyleCnt="0"/>
      <dgm:spPr/>
    </dgm:pt>
    <dgm:pt modelId="{D8BE493D-9225-4008-97B3-5413DF26A0FD}" type="pres">
      <dgm:prSet presAssocID="{28C029DA-4086-4033-8BDA-3143D81E21C5}" presName="iconBgRect" presStyleLbl="bgShp" presStyleIdx="1" presStyleCnt="4"/>
      <dgm:spPr/>
    </dgm:pt>
    <dgm:pt modelId="{064276EE-507E-4BFB-BC40-E44F5AC34CCA}" type="pres">
      <dgm:prSet presAssocID="{28C029DA-4086-4033-8BDA-3143D81E21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8625E1D-A6E8-4F28-9877-0CDF87FA6A9E}" type="pres">
      <dgm:prSet presAssocID="{28C029DA-4086-4033-8BDA-3143D81E21C5}" presName="spaceRect" presStyleCnt="0"/>
      <dgm:spPr/>
    </dgm:pt>
    <dgm:pt modelId="{3E126B7C-1D4D-4134-AF04-A07039E6781E}" type="pres">
      <dgm:prSet presAssocID="{28C029DA-4086-4033-8BDA-3143D81E21C5}" presName="textRect" presStyleLbl="revTx" presStyleIdx="1" presStyleCnt="4">
        <dgm:presLayoutVars>
          <dgm:chMax val="1"/>
          <dgm:chPref val="1"/>
        </dgm:presLayoutVars>
      </dgm:prSet>
      <dgm:spPr/>
    </dgm:pt>
    <dgm:pt modelId="{0A459DC7-A6E3-493F-98D2-71D1D499FDED}" type="pres">
      <dgm:prSet presAssocID="{382E6BC6-956D-4ED0-9A1D-E43B9F297864}" presName="sibTrans" presStyleLbl="sibTrans2D1" presStyleIdx="0" presStyleCnt="0"/>
      <dgm:spPr/>
    </dgm:pt>
    <dgm:pt modelId="{40E7694A-58B8-49E6-947D-0735F3FC4268}" type="pres">
      <dgm:prSet presAssocID="{83E2C766-7B22-4367-822B-A8C069233CEA}" presName="compNode" presStyleCnt="0"/>
      <dgm:spPr/>
    </dgm:pt>
    <dgm:pt modelId="{455097EA-AFBF-4F7B-B112-34E118DFF53B}" type="pres">
      <dgm:prSet presAssocID="{83E2C766-7B22-4367-822B-A8C069233CEA}" presName="iconBgRect" presStyleLbl="bgShp" presStyleIdx="2" presStyleCnt="4"/>
      <dgm:spPr/>
    </dgm:pt>
    <dgm:pt modelId="{B0D67154-3CD3-45EC-BC20-BEFEB745611A}" type="pres">
      <dgm:prSet presAssocID="{83E2C766-7B22-4367-822B-A8C069233CE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A83AE84-7146-4057-8ED5-3BBAD9033C76}" type="pres">
      <dgm:prSet presAssocID="{83E2C766-7B22-4367-822B-A8C069233CEA}" presName="spaceRect" presStyleCnt="0"/>
      <dgm:spPr/>
    </dgm:pt>
    <dgm:pt modelId="{22A3EF06-A558-4B9C-BD06-DC21263A56BE}" type="pres">
      <dgm:prSet presAssocID="{83E2C766-7B22-4367-822B-A8C069233CEA}" presName="textRect" presStyleLbl="revTx" presStyleIdx="2" presStyleCnt="4">
        <dgm:presLayoutVars>
          <dgm:chMax val="1"/>
          <dgm:chPref val="1"/>
        </dgm:presLayoutVars>
      </dgm:prSet>
      <dgm:spPr/>
    </dgm:pt>
    <dgm:pt modelId="{52DF37CB-842F-49CF-B952-06B579203D86}" type="pres">
      <dgm:prSet presAssocID="{CAF48DB6-5124-4DDA-ABA0-6303497D8334}" presName="sibTrans" presStyleLbl="sibTrans2D1" presStyleIdx="0" presStyleCnt="0"/>
      <dgm:spPr/>
    </dgm:pt>
    <dgm:pt modelId="{D3841BAA-AD22-442C-961D-8C3FE81B584E}" type="pres">
      <dgm:prSet presAssocID="{A9DA1E04-CF49-4898-B13E-AE11FA2B4FD3}" presName="compNode" presStyleCnt="0"/>
      <dgm:spPr/>
    </dgm:pt>
    <dgm:pt modelId="{DC33DE1C-4946-430F-B9AE-7BEA939ECBBF}" type="pres">
      <dgm:prSet presAssocID="{A9DA1E04-CF49-4898-B13E-AE11FA2B4FD3}" presName="iconBgRect" presStyleLbl="bgShp" presStyleIdx="3" presStyleCnt="4"/>
      <dgm:spPr/>
    </dgm:pt>
    <dgm:pt modelId="{05E2984F-8F96-438A-BA71-787EE5B4AF01}" type="pres">
      <dgm:prSet presAssocID="{A9DA1E04-CF49-4898-B13E-AE11FA2B4FD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235D81C-DA90-4D4E-984D-13E96602602C}" type="pres">
      <dgm:prSet presAssocID="{A9DA1E04-CF49-4898-B13E-AE11FA2B4FD3}" presName="spaceRect" presStyleCnt="0"/>
      <dgm:spPr/>
    </dgm:pt>
    <dgm:pt modelId="{009289E0-E210-4780-9581-5BE32B680B71}" type="pres">
      <dgm:prSet presAssocID="{A9DA1E04-CF49-4898-B13E-AE11FA2B4FD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5E33A1A-F377-4080-AF3D-CCCFFF0D67EA}" type="presOf" srcId="{28C029DA-4086-4033-8BDA-3143D81E21C5}" destId="{3E126B7C-1D4D-4134-AF04-A07039E6781E}" srcOrd="0" destOrd="0" presId="urn:microsoft.com/office/officeart/2018/2/layout/IconCircleList"/>
    <dgm:cxn modelId="{9D120824-54DA-4655-9B49-B8D287C74A70}" type="presOf" srcId="{382E6BC6-956D-4ED0-9A1D-E43B9F297864}" destId="{0A459DC7-A6E3-493F-98D2-71D1D499FDED}" srcOrd="0" destOrd="0" presId="urn:microsoft.com/office/officeart/2018/2/layout/IconCircleList"/>
    <dgm:cxn modelId="{0467722A-18D4-4B0A-B1CA-9D6D1FE155AC}" srcId="{154FFDFA-25FB-4418-A811-7C5429236113}" destId="{F5640B06-6EAB-43D3-A7BA-15683FC2ED21}" srcOrd="0" destOrd="0" parTransId="{10849EE8-3C90-4EF1-A2AA-FB69845B8C6D}" sibTransId="{98531E50-DB43-4B15-A5F8-FC77C0B3F1D7}"/>
    <dgm:cxn modelId="{36DF7E2C-9F21-40D8-AEE9-D39A13B0AD69}" type="presOf" srcId="{CAF48DB6-5124-4DDA-ABA0-6303497D8334}" destId="{52DF37CB-842F-49CF-B952-06B579203D86}" srcOrd="0" destOrd="0" presId="urn:microsoft.com/office/officeart/2018/2/layout/IconCircleList"/>
    <dgm:cxn modelId="{B6DEF767-A38C-4780-994C-E6B57720F522}" type="presOf" srcId="{98531E50-DB43-4B15-A5F8-FC77C0B3F1D7}" destId="{DD78E4AB-2046-4ABB-8B03-B61FF1B01785}" srcOrd="0" destOrd="0" presId="urn:microsoft.com/office/officeart/2018/2/layout/IconCircleList"/>
    <dgm:cxn modelId="{5AECF055-818E-474C-9C28-B1872E71EE3E}" type="presOf" srcId="{154FFDFA-25FB-4418-A811-7C5429236113}" destId="{0805077A-C956-4C75-BB59-C58CF87913EE}" srcOrd="0" destOrd="0" presId="urn:microsoft.com/office/officeart/2018/2/layout/IconCircleList"/>
    <dgm:cxn modelId="{E63A0385-16C6-4C7D-8B45-30C1E5C4E3D1}" type="presOf" srcId="{83E2C766-7B22-4367-822B-A8C069233CEA}" destId="{22A3EF06-A558-4B9C-BD06-DC21263A56BE}" srcOrd="0" destOrd="0" presId="urn:microsoft.com/office/officeart/2018/2/layout/IconCircleList"/>
    <dgm:cxn modelId="{D45FF78D-54BC-4607-8C28-A9C50BC6754F}" srcId="{154FFDFA-25FB-4418-A811-7C5429236113}" destId="{A9DA1E04-CF49-4898-B13E-AE11FA2B4FD3}" srcOrd="3" destOrd="0" parTransId="{1C9AF86F-25C6-4354-B158-7541A460661E}" sibTransId="{5229AB23-DEDD-4580-9EEF-BEA9B6267284}"/>
    <dgm:cxn modelId="{55E7F3C5-23AB-4841-A7A6-CE2FC0C867DD}" srcId="{154FFDFA-25FB-4418-A811-7C5429236113}" destId="{83E2C766-7B22-4367-822B-A8C069233CEA}" srcOrd="2" destOrd="0" parTransId="{D596E1E2-A972-48D0-BFDE-91DD0F16EB57}" sibTransId="{CAF48DB6-5124-4DDA-ABA0-6303497D8334}"/>
    <dgm:cxn modelId="{3294E5D4-FE66-490E-9834-94DF9B5D9A16}" srcId="{154FFDFA-25FB-4418-A811-7C5429236113}" destId="{28C029DA-4086-4033-8BDA-3143D81E21C5}" srcOrd="1" destOrd="0" parTransId="{E55AFC67-081D-4B90-9B64-C5EEE987A057}" sibTransId="{382E6BC6-956D-4ED0-9A1D-E43B9F297864}"/>
    <dgm:cxn modelId="{DBC021E0-28D3-4983-9059-B1ADB99D8B01}" type="presOf" srcId="{F5640B06-6EAB-43D3-A7BA-15683FC2ED21}" destId="{44C94E1A-74EE-4CB2-88B9-780E1C763C21}" srcOrd="0" destOrd="0" presId="urn:microsoft.com/office/officeart/2018/2/layout/IconCircleList"/>
    <dgm:cxn modelId="{0A789DE7-FA0C-4E48-91DA-33DBB38EC197}" type="presOf" srcId="{A9DA1E04-CF49-4898-B13E-AE11FA2B4FD3}" destId="{009289E0-E210-4780-9581-5BE32B680B71}" srcOrd="0" destOrd="0" presId="urn:microsoft.com/office/officeart/2018/2/layout/IconCircleList"/>
    <dgm:cxn modelId="{00C4355D-88D4-4DEA-AC6F-490FC6B85A24}" type="presParOf" srcId="{0805077A-C956-4C75-BB59-C58CF87913EE}" destId="{9C5417AB-5E66-4F12-944E-2A2003650F8D}" srcOrd="0" destOrd="0" presId="urn:microsoft.com/office/officeart/2018/2/layout/IconCircleList"/>
    <dgm:cxn modelId="{251FF927-4E42-405D-A1A2-B2552A79110B}" type="presParOf" srcId="{9C5417AB-5E66-4F12-944E-2A2003650F8D}" destId="{A7316AF5-5201-43D5-B7EC-707DCB589DD1}" srcOrd="0" destOrd="0" presId="urn:microsoft.com/office/officeart/2018/2/layout/IconCircleList"/>
    <dgm:cxn modelId="{1FEA2A39-F785-4A04-A429-C4910803B39C}" type="presParOf" srcId="{A7316AF5-5201-43D5-B7EC-707DCB589DD1}" destId="{47088CD3-C17B-40CA-A53A-0EBBE4635986}" srcOrd="0" destOrd="0" presId="urn:microsoft.com/office/officeart/2018/2/layout/IconCircleList"/>
    <dgm:cxn modelId="{B106E948-69F3-4AAA-8487-73856A18EBFB}" type="presParOf" srcId="{A7316AF5-5201-43D5-B7EC-707DCB589DD1}" destId="{B8CF20BB-93F8-4585-806F-DEADDBED378B}" srcOrd="1" destOrd="0" presId="urn:microsoft.com/office/officeart/2018/2/layout/IconCircleList"/>
    <dgm:cxn modelId="{33B3B2B4-C8BC-41E9-BAA4-0882940609A0}" type="presParOf" srcId="{A7316AF5-5201-43D5-B7EC-707DCB589DD1}" destId="{90695C79-5244-4F56-8583-AB9DE1E25725}" srcOrd="2" destOrd="0" presId="urn:microsoft.com/office/officeart/2018/2/layout/IconCircleList"/>
    <dgm:cxn modelId="{B707CAA9-F7ED-44A4-9BAD-2557547D0149}" type="presParOf" srcId="{A7316AF5-5201-43D5-B7EC-707DCB589DD1}" destId="{44C94E1A-74EE-4CB2-88B9-780E1C763C21}" srcOrd="3" destOrd="0" presId="urn:microsoft.com/office/officeart/2018/2/layout/IconCircleList"/>
    <dgm:cxn modelId="{0A6DB1D2-F165-414C-9964-9D65F2A8D8FE}" type="presParOf" srcId="{9C5417AB-5E66-4F12-944E-2A2003650F8D}" destId="{DD78E4AB-2046-4ABB-8B03-B61FF1B01785}" srcOrd="1" destOrd="0" presId="urn:microsoft.com/office/officeart/2018/2/layout/IconCircleList"/>
    <dgm:cxn modelId="{FF1C75BE-C7C8-423C-BA70-113E3343DAD2}" type="presParOf" srcId="{9C5417AB-5E66-4F12-944E-2A2003650F8D}" destId="{C562DE68-F96B-4F9D-A61E-1028FB00C0E5}" srcOrd="2" destOrd="0" presId="urn:microsoft.com/office/officeart/2018/2/layout/IconCircleList"/>
    <dgm:cxn modelId="{A25B25AB-6B71-49F0-AD21-4A54801F64BE}" type="presParOf" srcId="{C562DE68-F96B-4F9D-A61E-1028FB00C0E5}" destId="{D8BE493D-9225-4008-97B3-5413DF26A0FD}" srcOrd="0" destOrd="0" presId="urn:microsoft.com/office/officeart/2018/2/layout/IconCircleList"/>
    <dgm:cxn modelId="{33F6E1D0-4DEB-4164-AE8E-60926D5988A3}" type="presParOf" srcId="{C562DE68-F96B-4F9D-A61E-1028FB00C0E5}" destId="{064276EE-507E-4BFB-BC40-E44F5AC34CCA}" srcOrd="1" destOrd="0" presId="urn:microsoft.com/office/officeart/2018/2/layout/IconCircleList"/>
    <dgm:cxn modelId="{EF5A836C-7AB4-4BE4-AB71-6D5BEA100B3C}" type="presParOf" srcId="{C562DE68-F96B-4F9D-A61E-1028FB00C0E5}" destId="{68625E1D-A6E8-4F28-9877-0CDF87FA6A9E}" srcOrd="2" destOrd="0" presId="urn:microsoft.com/office/officeart/2018/2/layout/IconCircleList"/>
    <dgm:cxn modelId="{00119FF7-44C7-4CEE-8EDA-1020D58C470D}" type="presParOf" srcId="{C562DE68-F96B-4F9D-A61E-1028FB00C0E5}" destId="{3E126B7C-1D4D-4134-AF04-A07039E6781E}" srcOrd="3" destOrd="0" presId="urn:microsoft.com/office/officeart/2018/2/layout/IconCircleList"/>
    <dgm:cxn modelId="{928D2B4B-F7D0-40A2-AEFE-4EF3AA0B8124}" type="presParOf" srcId="{9C5417AB-5E66-4F12-944E-2A2003650F8D}" destId="{0A459DC7-A6E3-493F-98D2-71D1D499FDED}" srcOrd="3" destOrd="0" presId="urn:microsoft.com/office/officeart/2018/2/layout/IconCircleList"/>
    <dgm:cxn modelId="{F0F68928-560F-4E6B-B3F1-F12D1BA90104}" type="presParOf" srcId="{9C5417AB-5E66-4F12-944E-2A2003650F8D}" destId="{40E7694A-58B8-49E6-947D-0735F3FC4268}" srcOrd="4" destOrd="0" presId="urn:microsoft.com/office/officeart/2018/2/layout/IconCircleList"/>
    <dgm:cxn modelId="{AD448D0C-13BF-4431-A3AF-58164C55539B}" type="presParOf" srcId="{40E7694A-58B8-49E6-947D-0735F3FC4268}" destId="{455097EA-AFBF-4F7B-B112-34E118DFF53B}" srcOrd="0" destOrd="0" presId="urn:microsoft.com/office/officeart/2018/2/layout/IconCircleList"/>
    <dgm:cxn modelId="{008F8BFC-18B4-4901-B0BC-3AB30518401E}" type="presParOf" srcId="{40E7694A-58B8-49E6-947D-0735F3FC4268}" destId="{B0D67154-3CD3-45EC-BC20-BEFEB745611A}" srcOrd="1" destOrd="0" presId="urn:microsoft.com/office/officeart/2018/2/layout/IconCircleList"/>
    <dgm:cxn modelId="{6640D52E-FE22-4314-91BB-BF602A11AB39}" type="presParOf" srcId="{40E7694A-58B8-49E6-947D-0735F3FC4268}" destId="{CA83AE84-7146-4057-8ED5-3BBAD9033C76}" srcOrd="2" destOrd="0" presId="urn:microsoft.com/office/officeart/2018/2/layout/IconCircleList"/>
    <dgm:cxn modelId="{8D66A1C3-D7CD-4127-8C69-6468F01DDAAA}" type="presParOf" srcId="{40E7694A-58B8-49E6-947D-0735F3FC4268}" destId="{22A3EF06-A558-4B9C-BD06-DC21263A56BE}" srcOrd="3" destOrd="0" presId="urn:microsoft.com/office/officeart/2018/2/layout/IconCircleList"/>
    <dgm:cxn modelId="{99A2D9ED-FFC4-428D-9765-42B896B5609A}" type="presParOf" srcId="{9C5417AB-5E66-4F12-944E-2A2003650F8D}" destId="{52DF37CB-842F-49CF-B952-06B579203D86}" srcOrd="5" destOrd="0" presId="urn:microsoft.com/office/officeart/2018/2/layout/IconCircleList"/>
    <dgm:cxn modelId="{4A7295A1-BD43-4162-9A4A-B3F0D3F4CF0B}" type="presParOf" srcId="{9C5417AB-5E66-4F12-944E-2A2003650F8D}" destId="{D3841BAA-AD22-442C-961D-8C3FE81B584E}" srcOrd="6" destOrd="0" presId="urn:microsoft.com/office/officeart/2018/2/layout/IconCircleList"/>
    <dgm:cxn modelId="{9E9C3BC3-2B45-41D4-AD88-9E643FA15F9E}" type="presParOf" srcId="{D3841BAA-AD22-442C-961D-8C3FE81B584E}" destId="{DC33DE1C-4946-430F-B9AE-7BEA939ECBBF}" srcOrd="0" destOrd="0" presId="urn:microsoft.com/office/officeart/2018/2/layout/IconCircleList"/>
    <dgm:cxn modelId="{339BB82F-AF57-42A4-817B-C2E633B6BDC1}" type="presParOf" srcId="{D3841BAA-AD22-442C-961D-8C3FE81B584E}" destId="{05E2984F-8F96-438A-BA71-787EE5B4AF01}" srcOrd="1" destOrd="0" presId="urn:microsoft.com/office/officeart/2018/2/layout/IconCircleList"/>
    <dgm:cxn modelId="{1DD456B9-B806-4BB1-AFD7-C4FB5C2D1211}" type="presParOf" srcId="{D3841BAA-AD22-442C-961D-8C3FE81B584E}" destId="{E235D81C-DA90-4D4E-984D-13E96602602C}" srcOrd="2" destOrd="0" presId="urn:microsoft.com/office/officeart/2018/2/layout/IconCircleList"/>
    <dgm:cxn modelId="{9B8DE1B3-61CD-4624-A65B-9FAE482CA890}" type="presParOf" srcId="{D3841BAA-AD22-442C-961D-8C3FE81B584E}" destId="{009289E0-E210-4780-9581-5BE32B680B7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3AB1D-3349-4827-9B71-E5621EA44AB2}">
      <dsp:nvSpPr>
        <dsp:cNvPr id="0" name=""/>
        <dsp:cNvSpPr/>
      </dsp:nvSpPr>
      <dsp:spPr>
        <a:xfrm>
          <a:off x="5485422" y="1596451"/>
          <a:ext cx="4082919" cy="40829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b="1" kern="1200" dirty="0"/>
            <a:t>Learner Centred Approach</a:t>
          </a:r>
        </a:p>
      </dsp:txBody>
      <dsp:txXfrm>
        <a:off x="6083352" y="2194381"/>
        <a:ext cx="2887059" cy="2887059"/>
      </dsp:txXfrm>
    </dsp:sp>
    <dsp:sp modelId="{7C637D0D-BECF-46EF-A4F6-0069BA82C816}">
      <dsp:nvSpPr>
        <dsp:cNvPr id="0" name=""/>
        <dsp:cNvSpPr/>
      </dsp:nvSpPr>
      <dsp:spPr>
        <a:xfrm>
          <a:off x="6248905" y="-318197"/>
          <a:ext cx="2619621" cy="2595900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+mn-lt"/>
            </a:rPr>
            <a:t>Shifts towards student</a:t>
          </a:r>
          <a:endParaRPr lang="en-GB" sz="1800" b="1" kern="1200" dirty="0">
            <a:latin typeface="+mn-lt"/>
          </a:endParaRPr>
        </a:p>
      </dsp:txBody>
      <dsp:txXfrm>
        <a:off x="6632540" y="61964"/>
        <a:ext cx="1852351" cy="1835578"/>
      </dsp:txXfrm>
    </dsp:sp>
    <dsp:sp modelId="{066125B3-DC1E-4218-B2AB-BE50E32347A2}">
      <dsp:nvSpPr>
        <dsp:cNvPr id="0" name=""/>
        <dsp:cNvSpPr/>
      </dsp:nvSpPr>
      <dsp:spPr>
        <a:xfrm>
          <a:off x="9568306" y="2099707"/>
          <a:ext cx="2636872" cy="2784469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Teacher shifts from teller to designer</a:t>
          </a:r>
          <a:endParaRPr lang="en-GB" sz="2300" b="1" kern="1200" dirty="0"/>
        </a:p>
      </dsp:txBody>
      <dsp:txXfrm>
        <a:off x="9954467" y="2507483"/>
        <a:ext cx="1864550" cy="1968917"/>
      </dsp:txXfrm>
    </dsp:sp>
    <dsp:sp modelId="{3539A8D1-4469-48C3-9631-1EA2C9CD5252}">
      <dsp:nvSpPr>
        <dsp:cNvPr id="0" name=""/>
        <dsp:cNvSpPr/>
      </dsp:nvSpPr>
      <dsp:spPr>
        <a:xfrm>
          <a:off x="5935408" y="4589740"/>
          <a:ext cx="3084605" cy="2765769"/>
        </a:xfrm>
        <a:prstGeom prst="ellipse">
          <a:avLst/>
        </a:prstGeom>
        <a:solidFill>
          <a:schemeClr val="accent4">
            <a:alpha val="50000"/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b="1" kern="120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Responsibility for learning - student</a:t>
          </a:r>
          <a:endParaRPr lang="en-GB" sz="2300" b="1" kern="1200" dirty="0"/>
        </a:p>
      </dsp:txBody>
      <dsp:txXfrm>
        <a:off x="6387138" y="4994777"/>
        <a:ext cx="2181145" cy="1955695"/>
      </dsp:txXfrm>
    </dsp:sp>
    <dsp:sp modelId="{B7F23237-F8C0-44EF-82C6-D2CE1ECFA892}">
      <dsp:nvSpPr>
        <dsp:cNvPr id="0" name=""/>
        <dsp:cNvSpPr/>
      </dsp:nvSpPr>
      <dsp:spPr>
        <a:xfrm>
          <a:off x="3367457" y="422174"/>
          <a:ext cx="2851837" cy="2537922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Evaluation shifts to promoting learning </a:t>
          </a:r>
          <a:endParaRPr lang="en-GB" sz="2300" b="1" kern="1200" dirty="0"/>
        </a:p>
      </dsp:txBody>
      <dsp:txXfrm>
        <a:off x="3785099" y="793844"/>
        <a:ext cx="2016553" cy="1794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D6D3D-291A-4447-AF72-D60089E7301E}">
      <dsp:nvSpPr>
        <dsp:cNvPr id="0" name=""/>
        <dsp:cNvSpPr/>
      </dsp:nvSpPr>
      <dsp:spPr>
        <a:xfrm>
          <a:off x="3474054" y="324669"/>
          <a:ext cx="5530901" cy="553090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>
              <a:solidFill>
                <a:schemeClr val="tx1"/>
              </a:solidFill>
            </a:rPr>
            <a:t>Peer Assisted Learning</a:t>
          </a:r>
        </a:p>
      </dsp:txBody>
      <dsp:txXfrm>
        <a:off x="6388970" y="1496693"/>
        <a:ext cx="1975321" cy="1646101"/>
      </dsp:txXfrm>
    </dsp:sp>
    <dsp:sp modelId="{78B093F1-4FFE-4D10-94C4-EF94675B584B}">
      <dsp:nvSpPr>
        <dsp:cNvPr id="0" name=""/>
        <dsp:cNvSpPr/>
      </dsp:nvSpPr>
      <dsp:spPr>
        <a:xfrm>
          <a:off x="3284315" y="625518"/>
          <a:ext cx="5530901" cy="553090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>
              <a:solidFill>
                <a:schemeClr val="tx1"/>
              </a:solidFill>
            </a:rPr>
            <a:t>Support</a:t>
          </a:r>
        </a:p>
      </dsp:txBody>
      <dsp:txXfrm>
        <a:off x="4601196" y="4214019"/>
        <a:ext cx="2962982" cy="1448569"/>
      </dsp:txXfrm>
    </dsp:sp>
    <dsp:sp modelId="{58E8C430-B7F7-4A2B-9409-7E89FA6EB869}">
      <dsp:nvSpPr>
        <dsp:cNvPr id="0" name=""/>
        <dsp:cNvSpPr/>
      </dsp:nvSpPr>
      <dsp:spPr>
        <a:xfrm>
          <a:off x="3170405" y="427986"/>
          <a:ext cx="5530901" cy="553090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>
              <a:solidFill>
                <a:schemeClr val="tx1"/>
              </a:solidFill>
            </a:rPr>
            <a:t>Coaching</a:t>
          </a:r>
        </a:p>
      </dsp:txBody>
      <dsp:txXfrm>
        <a:off x="3811067" y="1600010"/>
        <a:ext cx="1975321" cy="1646101"/>
      </dsp:txXfrm>
    </dsp:sp>
    <dsp:sp modelId="{6078171A-327F-4519-B8B3-A9DDEB625CE8}">
      <dsp:nvSpPr>
        <dsp:cNvPr id="0" name=""/>
        <dsp:cNvSpPr/>
      </dsp:nvSpPr>
      <dsp:spPr>
        <a:xfrm>
          <a:off x="3132121" y="-17719"/>
          <a:ext cx="6215679" cy="621567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C97A5-E473-47AC-829C-2A928E0C4C6A}">
      <dsp:nvSpPr>
        <dsp:cNvPr id="0" name=""/>
        <dsp:cNvSpPr/>
      </dsp:nvSpPr>
      <dsp:spPr>
        <a:xfrm>
          <a:off x="2941926" y="282779"/>
          <a:ext cx="6215679" cy="62156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3C7AB5-359A-4960-8F92-950A1E9D54C9}">
      <dsp:nvSpPr>
        <dsp:cNvPr id="0" name=""/>
        <dsp:cNvSpPr/>
      </dsp:nvSpPr>
      <dsp:spPr>
        <a:xfrm>
          <a:off x="2827559" y="85597"/>
          <a:ext cx="6215679" cy="621567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88CD3-C17B-40CA-A53A-0EBBE4635986}">
      <dsp:nvSpPr>
        <dsp:cNvPr id="0" name=""/>
        <dsp:cNvSpPr/>
      </dsp:nvSpPr>
      <dsp:spPr>
        <a:xfrm>
          <a:off x="212335" y="61188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F20BB-93F8-4585-806F-DEADDBED378B}">
      <dsp:nvSpPr>
        <dsp:cNvPr id="0" name=""/>
        <dsp:cNvSpPr/>
      </dsp:nvSpPr>
      <dsp:spPr>
        <a:xfrm>
          <a:off x="492877" y="892424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94E1A-74EE-4CB2-88B9-780E1C763C21}">
      <dsp:nvSpPr>
        <dsp:cNvPr id="0" name=""/>
        <dsp:cNvSpPr/>
      </dsp:nvSpPr>
      <dsp:spPr>
        <a:xfrm>
          <a:off x="1834517" y="61188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Nature of concern </a:t>
          </a:r>
          <a:r>
            <a:rPr lang="en-GB" sz="1700" kern="1200" dirty="0"/>
            <a:t>refer to specific professional value(s), proficiency, episode of care, medicines management and state why it has not been achieved </a:t>
          </a:r>
          <a:r>
            <a:rPr lang="en-GB" sz="1700" kern="1200" dirty="0">
              <a:solidFill>
                <a:srgbClr val="C00000"/>
              </a:solidFill>
            </a:rPr>
            <a:t>SPECIFIC</a:t>
          </a:r>
          <a:endParaRPr lang="en-US" sz="1700" kern="1200" dirty="0">
            <a:solidFill>
              <a:srgbClr val="C00000"/>
            </a:solidFill>
          </a:endParaRPr>
        </a:p>
      </dsp:txBody>
      <dsp:txXfrm>
        <a:off x="1834517" y="611882"/>
        <a:ext cx="3148942" cy="1335915"/>
      </dsp:txXfrm>
    </dsp:sp>
    <dsp:sp modelId="{D8BE493D-9225-4008-97B3-5413DF26A0FD}">
      <dsp:nvSpPr>
        <dsp:cNvPr id="0" name=""/>
        <dsp:cNvSpPr/>
      </dsp:nvSpPr>
      <dsp:spPr>
        <a:xfrm>
          <a:off x="5532139" y="61188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276EE-507E-4BFB-BC40-E44F5AC34CCA}">
      <dsp:nvSpPr>
        <dsp:cNvPr id="0" name=""/>
        <dsp:cNvSpPr/>
      </dsp:nvSpPr>
      <dsp:spPr>
        <a:xfrm>
          <a:off x="5812681" y="892424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26B7C-1D4D-4134-AF04-A07039E6781E}">
      <dsp:nvSpPr>
        <dsp:cNvPr id="0" name=""/>
        <dsp:cNvSpPr/>
      </dsp:nvSpPr>
      <dsp:spPr>
        <a:xfrm>
          <a:off x="7154322" y="61188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Identify the </a:t>
          </a:r>
          <a:r>
            <a:rPr lang="en-GB" sz="1700" b="1" kern="1200" dirty="0"/>
            <a:t>actions</a:t>
          </a:r>
          <a:r>
            <a:rPr lang="en-GB" sz="1700" kern="1200" dirty="0"/>
            <a:t> the student needs to take to demonstrate achievement of the above </a:t>
          </a:r>
          <a:r>
            <a:rPr lang="en-GB" sz="1700" kern="1200" dirty="0">
              <a:solidFill>
                <a:srgbClr val="C00000"/>
              </a:solidFill>
            </a:rPr>
            <a:t>MEASURABLE and REALISTIC</a:t>
          </a:r>
          <a:endParaRPr lang="en-US" sz="1700" kern="1200" dirty="0">
            <a:solidFill>
              <a:srgbClr val="C00000"/>
            </a:solidFill>
          </a:endParaRPr>
        </a:p>
      </dsp:txBody>
      <dsp:txXfrm>
        <a:off x="7154322" y="611882"/>
        <a:ext cx="3148942" cy="1335915"/>
      </dsp:txXfrm>
    </dsp:sp>
    <dsp:sp modelId="{455097EA-AFBF-4F7B-B112-34E118DFF53B}">
      <dsp:nvSpPr>
        <dsp:cNvPr id="0" name=""/>
        <dsp:cNvSpPr/>
      </dsp:nvSpPr>
      <dsp:spPr>
        <a:xfrm>
          <a:off x="212335" y="27456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67154-3CD3-45EC-BC20-BEFEB745611A}">
      <dsp:nvSpPr>
        <dsp:cNvPr id="0" name=""/>
        <dsp:cNvSpPr/>
      </dsp:nvSpPr>
      <dsp:spPr>
        <a:xfrm>
          <a:off x="492877" y="3026232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3EF06-A558-4B9C-BD06-DC21263A56BE}">
      <dsp:nvSpPr>
        <dsp:cNvPr id="0" name=""/>
        <dsp:cNvSpPr/>
      </dsp:nvSpPr>
      <dsp:spPr>
        <a:xfrm>
          <a:off x="1834517" y="27456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Confirm the </a:t>
          </a:r>
          <a:r>
            <a:rPr lang="en-GB" sz="1700" b="1" kern="1200" dirty="0"/>
            <a:t>support</a:t>
          </a:r>
          <a:r>
            <a:rPr lang="en-GB" sz="1700" kern="1200" dirty="0"/>
            <a:t> available and who is </a:t>
          </a:r>
          <a:r>
            <a:rPr lang="en-GB" sz="1700" b="1" kern="1200" dirty="0"/>
            <a:t>responsible</a:t>
          </a:r>
          <a:r>
            <a:rPr lang="en-GB" sz="1700" kern="1200" dirty="0"/>
            <a:t> for meeting actions </a:t>
          </a:r>
          <a:r>
            <a:rPr lang="en-GB" sz="1700" kern="1200" dirty="0">
              <a:solidFill>
                <a:srgbClr val="C00000"/>
              </a:solidFill>
            </a:rPr>
            <a:t>ACHIEVABLE</a:t>
          </a:r>
          <a:endParaRPr lang="en-US" sz="1700" kern="1200" dirty="0">
            <a:solidFill>
              <a:srgbClr val="C00000"/>
            </a:solidFill>
          </a:endParaRPr>
        </a:p>
      </dsp:txBody>
      <dsp:txXfrm>
        <a:off x="1834517" y="2745690"/>
        <a:ext cx="3148942" cy="1335915"/>
      </dsp:txXfrm>
    </dsp:sp>
    <dsp:sp modelId="{DC33DE1C-4946-430F-B9AE-7BEA939ECBBF}">
      <dsp:nvSpPr>
        <dsp:cNvPr id="0" name=""/>
        <dsp:cNvSpPr/>
      </dsp:nvSpPr>
      <dsp:spPr>
        <a:xfrm>
          <a:off x="5532139" y="27456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2984F-8F96-438A-BA71-787EE5B4AF01}">
      <dsp:nvSpPr>
        <dsp:cNvPr id="0" name=""/>
        <dsp:cNvSpPr/>
      </dsp:nvSpPr>
      <dsp:spPr>
        <a:xfrm>
          <a:off x="5812681" y="3026232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289E0-E210-4780-9581-5BE32B680B71}">
      <dsp:nvSpPr>
        <dsp:cNvPr id="0" name=""/>
        <dsp:cNvSpPr/>
      </dsp:nvSpPr>
      <dsp:spPr>
        <a:xfrm>
          <a:off x="7154322" y="27456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Date for </a:t>
          </a:r>
          <a:r>
            <a:rPr lang="en-GB" sz="1700" b="1" kern="1200" dirty="0"/>
            <a:t>review </a:t>
          </a:r>
          <a:r>
            <a:rPr lang="en-GB" sz="1700" kern="1200" dirty="0">
              <a:solidFill>
                <a:srgbClr val="C00000"/>
              </a:solidFill>
            </a:rPr>
            <a:t>TIMEBOUND</a:t>
          </a:r>
          <a:endParaRPr lang="en-US" sz="1700" kern="1200" dirty="0">
            <a:solidFill>
              <a:srgbClr val="C00000"/>
            </a:solidFill>
          </a:endParaRPr>
        </a:p>
      </dsp:txBody>
      <dsp:txXfrm>
        <a:off x="7154322" y="2745690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040C8-96EC-4E3B-B950-ED5471D37A0D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D9C5C-59A1-4FE7-BAAA-6C51D57A1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4AD9-1B03-46F1-8577-5D6085979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6CF08-4F5E-4380-9F89-F550A2252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1F824-3C48-411D-9DDA-BDFBD523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F4DB5-CB84-490C-A280-AB12D13C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57B4C-587F-44FB-92D3-CBDE65D4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6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4823-E13B-497D-8876-31556351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B97BF-ABE5-48DC-96D7-A3DEB9DDF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07A02-0552-4252-9C19-C673DF9A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EB18A-AB58-4A1A-AE5B-D8D6408A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AFAE9-BF6E-45E1-8BA5-C12A7A00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7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A37B45-617E-4CF1-BC7E-712887223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BC1DA-F43E-471C-AAE6-31E9B3A2E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AD95A-A2DF-426D-8DF7-A53DBE57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0BC31-5FAE-438D-B640-0B1ADBFE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D29B5-8065-4802-91EA-B13A506F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9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25F2-A399-400E-8D90-16CCE334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4123E-E865-4139-B0E8-5CC92F0C5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0D9B-744A-4A57-95E7-DF2E453D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AADF3-535F-45EA-8BAE-6E407CEB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2255E-9C2C-4BF8-A748-4FB1BF2A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3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C835-1F4A-44B3-9C8D-04F6FB7A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2F961-CE2C-44BA-A1F3-9432D1A12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5512A-41B2-4888-A0A1-68ABA20B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41A59-8563-4BEB-9A8E-F532D4B9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F1504-45B4-46B6-8842-0C2862EA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2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187C-DE49-4A01-8460-E0534DF1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632B8-8B85-46F7-8066-AB58CCDEE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F647E-450C-4360-8863-FE922F7D7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D8DF8-E567-4164-AF83-A993F682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4BAF9-F126-40ED-9A67-21A9D1CF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B0D4C-F239-445D-A408-147D9295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1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8096-AED6-48AB-BF83-9927D9A5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981A5-8DB5-4D9D-9CE2-B82E11EEB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EDBBE-6958-4F52-BBF2-41422ADDE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FAA80-EBAE-42BC-84D2-068D48177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89133-594D-4EF8-9D88-BB6B2EDB5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3F879-5715-4CC4-A2FE-5726E1D4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5336A-7742-4055-B5A4-19B158DA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F52A0-30A1-4815-A64B-180A3B7C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2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6345-C151-4F44-9607-50404FCE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D4F3F-3D0A-4662-B7A1-5A497B97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F97B8-AFF0-476A-B483-6A4D39AE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0501-C6ED-4A9E-AB6E-BF9D558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01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0E64C-1D80-4C9B-9368-512075AE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67FB1-434B-47C0-8653-59E9879A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C0A0-ED78-47F0-9D6B-554E241B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0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818B-F557-4C1A-BAAC-662ABA2F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FE0F-7653-4DAA-87FA-FBDB2677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07BD-09CB-45F7-90EC-AF27D2EDE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56C42-7F29-45E0-BC2F-49FBBE83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E427A-A9E9-4551-96E5-D00ABC01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11749-537E-4B3C-9CFD-264F93B3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4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A224-B642-4365-96C2-6BC02527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04CF5-FB4A-428A-944F-2A45C4525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57AE0-CF12-45FC-AC79-EAED390E4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E89BC-81F2-4F88-B1D3-A60A2CF0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5E1C0-A2D8-47A1-85B6-C7F09862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C4A9C-16F0-4EEC-9BB2-B16F2AE8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939FA-2FDF-4E77-B04A-F7BB5CFE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239EE-118F-4A89-ABC1-5397F26F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FB636-6A65-48F8-B793-2A752385F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94EB-2339-480C-82DD-6930D783FBA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5D28-B450-4D99-8EAD-F8DBE774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4BB3-FE1C-44E3-B5F5-5FC02D010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697AB-83C5-4E26-B1BA-A2621C421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2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hyperlink" Target="https://www.youtube.com/watch?v=6LmjV2R9qSo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.Darby@chi.ac.u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nursingplacements@chi.ac.uk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nursingplacements@chi.ac.uk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F8BC2B-3546-480B-BD71-7EB203034D4B}"/>
              </a:ext>
            </a:extLst>
          </p:cNvPr>
          <p:cNvSpPr txBox="1"/>
          <p:nvPr/>
        </p:nvSpPr>
        <p:spPr>
          <a:xfrm>
            <a:off x="184935" y="549668"/>
            <a:ext cx="12431730" cy="6308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D5EFC722-DEE1-4282-9BAE-E45D49B20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6633"/>
          <a:stretch>
            <a:fillRect/>
          </a:stretch>
        </p:blipFill>
        <p:spPr bwMode="auto">
          <a:xfrm>
            <a:off x="6400800" y="304800"/>
            <a:ext cx="6096000" cy="609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671E94-9385-47ED-9E35-87B173A67CD7}"/>
              </a:ext>
            </a:extLst>
          </p:cNvPr>
          <p:cNvSpPr txBox="1">
            <a:spLocks/>
          </p:cNvSpPr>
          <p:nvPr/>
        </p:nvSpPr>
        <p:spPr>
          <a:xfrm>
            <a:off x="665018" y="769508"/>
            <a:ext cx="4765963" cy="29885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School of Nursing and Allied 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1792B-8B54-46E5-AF0C-98DF1BB3C912}"/>
              </a:ext>
            </a:extLst>
          </p:cNvPr>
          <p:cNvSpPr txBox="1"/>
          <p:nvPr/>
        </p:nvSpPr>
        <p:spPr>
          <a:xfrm>
            <a:off x="184935" y="4199691"/>
            <a:ext cx="609600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Practice Assessor &amp; Practice Supervisor</a:t>
            </a:r>
          </a:p>
          <a:p>
            <a:r>
              <a:rPr lang="en-GB" sz="2800" dirty="0"/>
              <a:t>Transition/Update Session </a:t>
            </a:r>
          </a:p>
        </p:txBody>
      </p:sp>
    </p:spTree>
    <p:extLst>
      <p:ext uri="{BB962C8B-B14F-4D97-AF65-F5344CB8AC3E}">
        <p14:creationId xmlns:p14="http://schemas.microsoft.com/office/powerpoint/2010/main" val="326792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AFB5-29C7-4B36-94FE-B11577C31E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dirty="0"/>
              <a:t>Professional Standards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669224-D52F-4EEC-8927-4DE1DE4CDB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80" y="3789574"/>
            <a:ext cx="5597555" cy="29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D5D7AE-C00B-42F5-8E41-93B31E7E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12" y="650450"/>
            <a:ext cx="5071621" cy="323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8D5E8-A6F2-47B5-B5AA-BF39D888D69B}"/>
              </a:ext>
            </a:extLst>
          </p:cNvPr>
          <p:cNvSpPr txBox="1"/>
          <p:nvPr/>
        </p:nvSpPr>
        <p:spPr>
          <a:xfrm>
            <a:off x="910187" y="1275909"/>
            <a:ext cx="5429115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b="1" dirty="0"/>
              <a:t>NMC Standards for Student</a:t>
            </a:r>
          </a:p>
          <a:p>
            <a:r>
              <a:rPr lang="en-GB" sz="3600" b="1" dirty="0"/>
              <a:t>Supervision &amp;</a:t>
            </a:r>
          </a:p>
          <a:p>
            <a:r>
              <a:rPr lang="en-GB" sz="3600" b="1" dirty="0"/>
              <a:t>Assessment (2018)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Practice Supervisor (PS)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Practice Assessor (PA)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Academic Assessor (AA)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B787E-C12D-43E4-81BB-D9E696034467}"/>
              </a:ext>
            </a:extLst>
          </p:cNvPr>
          <p:cNvSpPr txBox="1"/>
          <p:nvPr/>
        </p:nvSpPr>
        <p:spPr>
          <a:xfrm>
            <a:off x="991635" y="3671570"/>
            <a:ext cx="4457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B23B3-4A01-4C2D-B4E5-B303FF786AE3}"/>
              </a:ext>
            </a:extLst>
          </p:cNvPr>
          <p:cNvSpPr txBox="1"/>
          <p:nvPr/>
        </p:nvSpPr>
        <p:spPr>
          <a:xfrm>
            <a:off x="622168" y="4590854"/>
            <a:ext cx="5717133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Ensure safe &amp; effective learning and uphold the safety of people</a:t>
            </a:r>
          </a:p>
          <a:p>
            <a:r>
              <a:rPr lang="en-GB" sz="2000" dirty="0"/>
              <a:t>PS/PA/AA must have current knowledge &amp; experience</a:t>
            </a:r>
          </a:p>
          <a:p>
            <a:r>
              <a:rPr lang="en-GB" sz="2000" dirty="0"/>
              <a:t>Learner </a:t>
            </a:r>
            <a:r>
              <a:rPr lang="en-GB" sz="2000" b="1" dirty="0"/>
              <a:t>supervised</a:t>
            </a:r>
            <a:r>
              <a:rPr lang="en-GB" sz="2000" dirty="0"/>
              <a:t> by </a:t>
            </a:r>
            <a:r>
              <a:rPr lang="en-GB" sz="2000" b="1" dirty="0"/>
              <a:t>NMC registrant </a:t>
            </a:r>
            <a:r>
              <a:rPr lang="en-GB" sz="2000" dirty="0"/>
              <a:t>or any </a:t>
            </a:r>
            <a:r>
              <a:rPr lang="en-GB" sz="2000" b="1" dirty="0"/>
              <a:t>registered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7106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0D9B-F599-47E6-8B93-4F7FAA16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ASSESSOR &amp; PRACTICE SUPERVISOR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8BF47-0765-44F9-9BF7-A995049DEEEC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NMC (2018) Realising professionalism: Standards for education and training includes:-</a:t>
            </a:r>
          </a:p>
          <a:p>
            <a:r>
              <a:rPr lang="en-GB" dirty="0"/>
              <a:t>Standards framework for nursing &amp; midwifery education</a:t>
            </a:r>
          </a:p>
          <a:p>
            <a:endParaRPr lang="en-GB" dirty="0"/>
          </a:p>
          <a:p>
            <a:r>
              <a:rPr lang="en-GB" dirty="0"/>
              <a:t>Standards for student supervision &amp; assessment (SSSA)</a:t>
            </a:r>
          </a:p>
          <a:p>
            <a:endParaRPr lang="en-GB" dirty="0"/>
          </a:p>
          <a:p>
            <a:r>
              <a:rPr lang="en-GB" dirty="0"/>
              <a:t>programme standards specific to each approved programme</a:t>
            </a:r>
          </a:p>
          <a:p>
            <a:endParaRPr lang="en-GB" dirty="0"/>
          </a:p>
          <a:p>
            <a:r>
              <a:rPr lang="en-GB" dirty="0"/>
              <a:t>PA/PS replaces the previous ‘mentor’ system</a:t>
            </a:r>
          </a:p>
        </p:txBody>
      </p:sp>
    </p:spTree>
    <p:extLst>
      <p:ext uri="{BB962C8B-B14F-4D97-AF65-F5344CB8AC3E}">
        <p14:creationId xmlns:p14="http://schemas.microsoft.com/office/powerpoint/2010/main" val="1228831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AF93F1-72B7-4EA1-A64D-C5E7585DF18A}"/>
              </a:ext>
            </a:extLst>
          </p:cNvPr>
          <p:cNvSpPr txBox="1"/>
          <p:nvPr/>
        </p:nvSpPr>
        <p:spPr>
          <a:xfrm>
            <a:off x="763572" y="320512"/>
            <a:ext cx="7503736" cy="6124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Practice Assessor (PA)</a:t>
            </a:r>
          </a:p>
          <a:p>
            <a:endParaRPr lang="en-GB" sz="2800" b="1" dirty="0"/>
          </a:p>
          <a:p>
            <a:r>
              <a:rPr lang="en-GB" sz="2800" dirty="0"/>
              <a:t>Must be a </a:t>
            </a:r>
            <a:r>
              <a:rPr lang="en-GB" sz="2800" b="1" dirty="0"/>
              <a:t>Registered Nurse</a:t>
            </a:r>
          </a:p>
          <a:p>
            <a:endParaRPr lang="en-GB" sz="2800" b="1" dirty="0"/>
          </a:p>
          <a:p>
            <a:r>
              <a:rPr lang="en-GB" sz="2800" dirty="0"/>
              <a:t>To </a:t>
            </a:r>
            <a:r>
              <a:rPr lang="en-GB" sz="2800" b="1" dirty="0"/>
              <a:t>assess </a:t>
            </a:r>
            <a:r>
              <a:rPr lang="en-GB" sz="2800" dirty="0"/>
              <a:t>and</a:t>
            </a:r>
            <a:r>
              <a:rPr lang="en-GB" sz="2800" b="1" dirty="0"/>
              <a:t> confirm </a:t>
            </a:r>
            <a:r>
              <a:rPr lang="en-GB" sz="2800" dirty="0"/>
              <a:t>the student’s achievement of practice learning &amp; progression.  Develops </a:t>
            </a:r>
            <a:r>
              <a:rPr lang="en-GB" sz="2800" b="1" dirty="0"/>
              <a:t>Action Plans </a:t>
            </a:r>
            <a:r>
              <a:rPr lang="en-GB" sz="2800" dirty="0"/>
              <a:t>as required</a:t>
            </a:r>
          </a:p>
          <a:p>
            <a:endParaRPr lang="en-GB" sz="2800" b="1" dirty="0"/>
          </a:p>
          <a:p>
            <a:r>
              <a:rPr lang="en-GB" sz="2800" dirty="0"/>
              <a:t>To </a:t>
            </a:r>
            <a:r>
              <a:rPr lang="en-GB" sz="2800" b="1" dirty="0"/>
              <a:t>enable/perform completion </a:t>
            </a:r>
            <a:r>
              <a:rPr lang="en-GB" sz="2800" dirty="0"/>
              <a:t>of summative aspects of PAD</a:t>
            </a:r>
          </a:p>
          <a:p>
            <a:endParaRPr lang="en-GB" sz="2800" dirty="0"/>
          </a:p>
          <a:p>
            <a:r>
              <a:rPr lang="en-GB" sz="2800" b="1" dirty="0"/>
              <a:t>One</a:t>
            </a:r>
            <a:r>
              <a:rPr lang="en-GB" sz="2800" dirty="0"/>
              <a:t> named Practice Assessor 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9383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44E6-9F7B-43FE-B4BA-01C07E3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                      PRACTICE  ASSESSOR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C3131-A0C9-4E90-876F-9EB22CE717C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1 PA per student </a:t>
            </a:r>
            <a:r>
              <a:rPr lang="en-GB" i="1" dirty="0"/>
              <a:t> will observe, conduct &amp; record assessment, verify proficiencies/professional values through feedback from PS</a:t>
            </a:r>
          </a:p>
          <a:p>
            <a:r>
              <a:rPr lang="en-GB" dirty="0"/>
              <a:t>Liaise with AA at relevant points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cannot act as both PA and PS for same student</a:t>
            </a:r>
          </a:p>
          <a:p>
            <a:endParaRPr lang="en-GB" dirty="0"/>
          </a:p>
          <a:p>
            <a:r>
              <a:rPr lang="en-GB" dirty="0"/>
              <a:t>can act as PA for one student and PS for another if required</a:t>
            </a:r>
          </a:p>
        </p:txBody>
      </p:sp>
    </p:spTree>
    <p:extLst>
      <p:ext uri="{BB962C8B-B14F-4D97-AF65-F5344CB8AC3E}">
        <p14:creationId xmlns:p14="http://schemas.microsoft.com/office/powerpoint/2010/main" val="19304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7BBFFA-DF37-4058-8CCB-7F0117417ECD}"/>
              </a:ext>
            </a:extLst>
          </p:cNvPr>
          <p:cNvSpPr txBox="1"/>
          <p:nvPr/>
        </p:nvSpPr>
        <p:spPr>
          <a:xfrm>
            <a:off x="565610" y="216818"/>
            <a:ext cx="10443484" cy="61247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Practice Supervisor (PS</a:t>
            </a:r>
            <a:r>
              <a:rPr lang="en-GB" sz="3600" dirty="0"/>
              <a:t>)</a:t>
            </a:r>
          </a:p>
          <a:p>
            <a:endParaRPr lang="en-GB" sz="2000" dirty="0"/>
          </a:p>
          <a:p>
            <a:r>
              <a:rPr lang="en-GB" sz="2800" dirty="0"/>
              <a:t>To </a:t>
            </a:r>
            <a:r>
              <a:rPr lang="en-GB" sz="2800" b="1" dirty="0"/>
              <a:t>supervise </a:t>
            </a:r>
            <a:r>
              <a:rPr lang="en-GB" sz="2800" dirty="0"/>
              <a:t>students in the practice learning environment – </a:t>
            </a:r>
            <a:r>
              <a:rPr lang="en-GB" sz="2800" b="1" dirty="0"/>
              <a:t>multiple</a:t>
            </a:r>
            <a:r>
              <a:rPr lang="en-GB" sz="2800" dirty="0"/>
              <a:t> Practice Supervisors</a:t>
            </a:r>
          </a:p>
          <a:p>
            <a:endParaRPr lang="en-GB" sz="2000" dirty="0"/>
          </a:p>
          <a:p>
            <a:r>
              <a:rPr lang="en-GB" sz="2800" dirty="0"/>
              <a:t>Can be </a:t>
            </a:r>
            <a:r>
              <a:rPr lang="en-GB" sz="2800" b="1" dirty="0"/>
              <a:t>any</a:t>
            </a:r>
            <a:r>
              <a:rPr lang="en-GB" sz="2800" dirty="0"/>
              <a:t> </a:t>
            </a:r>
            <a:r>
              <a:rPr lang="en-GB" sz="2800" b="1" dirty="0"/>
              <a:t>registered health care professional</a:t>
            </a:r>
          </a:p>
          <a:p>
            <a:endParaRPr lang="en-GB" sz="2000" b="1" dirty="0"/>
          </a:p>
          <a:p>
            <a:r>
              <a:rPr lang="en-GB" sz="2800" b="1" dirty="0"/>
              <a:t>Raise concerns to PA/AA</a:t>
            </a:r>
          </a:p>
          <a:p>
            <a:endParaRPr lang="en-GB" sz="2000" dirty="0"/>
          </a:p>
          <a:p>
            <a:r>
              <a:rPr lang="en-GB" sz="2800" dirty="0"/>
              <a:t>Contribute to assessments </a:t>
            </a:r>
            <a:r>
              <a:rPr lang="en-GB" sz="2800" b="1" dirty="0"/>
              <a:t>via feedback and completion of proficiencies</a:t>
            </a:r>
          </a:p>
          <a:p>
            <a:endParaRPr lang="en-GB" sz="2000" b="1" dirty="0"/>
          </a:p>
          <a:p>
            <a:r>
              <a:rPr lang="en-GB" sz="2800" dirty="0"/>
              <a:t>To make </a:t>
            </a:r>
            <a:r>
              <a:rPr lang="en-GB" sz="2800" b="1" dirty="0"/>
              <a:t>reasonable adjustments </a:t>
            </a:r>
            <a:r>
              <a:rPr lang="en-GB" sz="2800" dirty="0"/>
              <a:t>to </a:t>
            </a:r>
            <a:r>
              <a:rPr lang="en-GB" sz="2800" b="1" dirty="0"/>
              <a:t>support</a:t>
            </a:r>
            <a:r>
              <a:rPr lang="en-GB" sz="2800" dirty="0"/>
              <a:t> students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6647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3349-A3D1-4587-81C7-9BEDAE6D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                 ACADEMIC  ASSESSOR  (AA)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95BF-BBDB-4617-B6D9-6026B67F3945}"/>
              </a:ext>
            </a:extLst>
          </p:cNvPr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GB" dirty="0"/>
              <a:t>based within SNAH all are NMC registrants</a:t>
            </a:r>
          </a:p>
          <a:p>
            <a:r>
              <a:rPr lang="en-GB" dirty="0"/>
              <a:t>work in partnership with PA to evaluate and recommend student for progression for each part of education programme</a:t>
            </a:r>
          </a:p>
          <a:p>
            <a:r>
              <a:rPr lang="en-GB" dirty="0"/>
              <a:t>supports individual students ensuring outcomes are reached in a timely manner</a:t>
            </a:r>
          </a:p>
          <a:p>
            <a:r>
              <a:rPr lang="en-GB" dirty="0"/>
              <a:t>contact with student made at start, midpoint and end of placement</a:t>
            </a:r>
          </a:p>
          <a:p>
            <a:r>
              <a:rPr lang="en-GB" dirty="0"/>
              <a:t>individual AA will contact their student’s PA at start of placement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52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F81D23-D13B-4685-9085-3F1BF1E1EDAC}"/>
              </a:ext>
            </a:extLst>
          </p:cNvPr>
          <p:cNvSpPr txBox="1"/>
          <p:nvPr/>
        </p:nvSpPr>
        <p:spPr>
          <a:xfrm>
            <a:off x="1140643" y="435974"/>
            <a:ext cx="9228841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Academic Assessor (AA)</a:t>
            </a:r>
          </a:p>
          <a:p>
            <a:endParaRPr lang="en-GB" sz="2800" b="1" dirty="0"/>
          </a:p>
          <a:p>
            <a:r>
              <a:rPr lang="en-GB" sz="2800" dirty="0"/>
              <a:t>Must be a </a:t>
            </a:r>
            <a:r>
              <a:rPr lang="en-GB" sz="2800" b="1" dirty="0"/>
              <a:t>Registered Nurse</a:t>
            </a:r>
          </a:p>
          <a:p>
            <a:endParaRPr lang="en-GB" sz="2800" b="1" dirty="0"/>
          </a:p>
          <a:p>
            <a:r>
              <a:rPr lang="en-GB" sz="2800" dirty="0"/>
              <a:t>Works </a:t>
            </a:r>
            <a:r>
              <a:rPr lang="en-GB" sz="2800" b="1" dirty="0"/>
              <a:t>collaboratively </a:t>
            </a:r>
            <a:r>
              <a:rPr lang="en-GB" sz="2800" dirty="0"/>
              <a:t>with the PS and PA to ensure support is available for all parties and to </a:t>
            </a:r>
            <a:r>
              <a:rPr lang="en-GB" sz="2800" b="1" dirty="0"/>
              <a:t>confirm progression</a:t>
            </a:r>
            <a:r>
              <a:rPr lang="en-GB" sz="2800" dirty="0"/>
              <a:t> of student with PA</a:t>
            </a:r>
          </a:p>
          <a:p>
            <a:endParaRPr lang="en-GB" sz="2800" dirty="0"/>
          </a:p>
          <a:p>
            <a:r>
              <a:rPr lang="en-GB" sz="2800" dirty="0"/>
              <a:t>Supports PA with completion of </a:t>
            </a:r>
            <a:r>
              <a:rPr lang="en-GB" sz="2800" b="1" dirty="0"/>
              <a:t>assessments</a:t>
            </a:r>
            <a:r>
              <a:rPr lang="en-GB" sz="2800" dirty="0"/>
              <a:t>, assists with </a:t>
            </a:r>
            <a:r>
              <a:rPr lang="en-GB" sz="2800" b="1" dirty="0"/>
              <a:t>action plans </a:t>
            </a:r>
            <a:r>
              <a:rPr lang="en-GB" sz="2800" dirty="0"/>
              <a:t>as required </a:t>
            </a:r>
          </a:p>
          <a:p>
            <a:endParaRPr lang="en-GB" sz="2800" dirty="0"/>
          </a:p>
          <a:p>
            <a:r>
              <a:rPr lang="en-GB" sz="2800" b="1" dirty="0"/>
              <a:t>Named AA </a:t>
            </a:r>
            <a:r>
              <a:rPr lang="en-GB" sz="2800" dirty="0"/>
              <a:t>– cannot be continuous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75965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DA8865-F808-4930-8E62-DFB6F7DDF7C8}"/>
              </a:ext>
            </a:extLst>
          </p:cNvPr>
          <p:cNvSpPr txBox="1"/>
          <p:nvPr/>
        </p:nvSpPr>
        <p:spPr>
          <a:xfrm>
            <a:off x="848412" y="216816"/>
            <a:ext cx="9747316" cy="612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Student</a:t>
            </a:r>
          </a:p>
          <a:p>
            <a:endParaRPr lang="en-GB" sz="2800" b="1" dirty="0"/>
          </a:p>
          <a:p>
            <a:r>
              <a:rPr lang="en-GB" sz="2800" dirty="0"/>
              <a:t>Identifies learning needs and is </a:t>
            </a:r>
            <a:r>
              <a:rPr lang="en-GB" sz="2800" b="1" dirty="0"/>
              <a:t>pro-active in own learning</a:t>
            </a:r>
          </a:p>
          <a:p>
            <a:endParaRPr lang="en-GB" sz="2800" b="1" dirty="0"/>
          </a:p>
          <a:p>
            <a:r>
              <a:rPr lang="en-GB" sz="2800" dirty="0"/>
              <a:t>Collects evidence via feedback for </a:t>
            </a:r>
            <a:r>
              <a:rPr lang="en-GB" sz="2800" b="1" dirty="0"/>
              <a:t>PA</a:t>
            </a:r>
            <a:r>
              <a:rPr lang="en-GB" sz="2800" dirty="0"/>
              <a:t> to review</a:t>
            </a:r>
          </a:p>
          <a:p>
            <a:endParaRPr lang="en-GB" sz="2800" dirty="0"/>
          </a:p>
          <a:p>
            <a:r>
              <a:rPr lang="en-GB" sz="2800" dirty="0"/>
              <a:t>Open to feedback from a </a:t>
            </a:r>
            <a:r>
              <a:rPr lang="en-GB" sz="2800" b="1" dirty="0"/>
              <a:t>range of health professionals</a:t>
            </a:r>
          </a:p>
          <a:p>
            <a:endParaRPr lang="en-GB" sz="2800" dirty="0"/>
          </a:p>
          <a:p>
            <a:r>
              <a:rPr lang="en-GB" sz="2800" dirty="0"/>
              <a:t>Pro-active in organising summative assessments with </a:t>
            </a:r>
            <a:r>
              <a:rPr lang="en-GB" sz="2800" b="1" dirty="0"/>
              <a:t>PA</a:t>
            </a:r>
          </a:p>
          <a:p>
            <a:endParaRPr lang="en-GB" sz="2800" b="1" dirty="0"/>
          </a:p>
          <a:p>
            <a:r>
              <a:rPr lang="en-GB" sz="2800" dirty="0"/>
              <a:t>Shares any reasonable adjustments as able </a:t>
            </a:r>
            <a:r>
              <a:rPr lang="en-GB" sz="2800" b="1" dirty="0"/>
              <a:t>(RAWE)</a:t>
            </a:r>
          </a:p>
          <a:p>
            <a:endParaRPr lang="en-GB" sz="2800" dirty="0"/>
          </a:p>
          <a:p>
            <a:r>
              <a:rPr lang="en-GB" sz="2800" b="1" dirty="0"/>
              <a:t>Supernumerary</a:t>
            </a:r>
            <a:r>
              <a:rPr lang="en-GB" sz="2800" dirty="0"/>
              <a:t> but are </a:t>
            </a:r>
            <a:r>
              <a:rPr lang="en-GB" sz="2800" b="1" dirty="0"/>
              <a:t>hands on learners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2605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9258-81D2-4DF5-99E8-C199748E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LONG-ARM  APPROACH TO SUPERVISION</a:t>
            </a:r>
            <a:br>
              <a:rPr lang="en-GB" dirty="0"/>
            </a:br>
            <a:r>
              <a:rPr lang="en-GB" dirty="0"/>
              <a:t>                       AND ASSESSMENT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B6C0F-4D50-4CE0-A167-FDE87CE9C78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SSSA (2018)    Implementation of the long-arm model has re-established student opportunities – extending beyond the NHS</a:t>
            </a:r>
          </a:p>
          <a:p>
            <a:r>
              <a:rPr lang="en-GB" dirty="0"/>
              <a:t>Private, independent and voluntary organisations (PIVOs)</a:t>
            </a:r>
          </a:p>
          <a:p>
            <a:r>
              <a:rPr lang="en-GB" dirty="0"/>
              <a:t>Enables students to have more diverse experiences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Kate Knight et al (2022)  The long-arm approach to placement supervision and assessment.  British Journal of Nursing Vol 31, No 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34562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1C965BA-D097-47C9-BF26-F52C48784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73" y="2076251"/>
            <a:ext cx="4883401" cy="386734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D18006A-E63D-49BC-866E-C4F08C18D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479186"/>
              </p:ext>
            </p:extLst>
          </p:nvPr>
        </p:nvGraphicFramePr>
        <p:xfrm>
          <a:off x="-123290" y="-579814"/>
          <a:ext cx="14887254" cy="736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4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C94D-1F4F-492D-A336-78C0EEF76C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Pleased to meet you….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B1CA7-A64A-458D-AA7A-3BE3D201EF1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/>
              <a:t>Jan Darby</a:t>
            </a:r>
          </a:p>
          <a:p>
            <a:pPr marL="0" indent="0">
              <a:buNone/>
            </a:pPr>
            <a:r>
              <a:rPr lang="en-GB" sz="3600" dirty="0"/>
              <a:t>Lecturer in Diverse Placement Expansion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J.Darby@chi.ac.uk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01243 793497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84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443E90B-83C7-460A-A7B1-2BD443905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734303"/>
              </p:ext>
            </p:extLst>
          </p:nvPr>
        </p:nvGraphicFramePr>
        <p:xfrm>
          <a:off x="92468" y="65331"/>
          <a:ext cx="12099532" cy="658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AF9D28-6952-42E8-83B4-A1B073017471}"/>
              </a:ext>
            </a:extLst>
          </p:cNvPr>
          <p:cNvSpPr txBox="1"/>
          <p:nvPr/>
        </p:nvSpPr>
        <p:spPr>
          <a:xfrm>
            <a:off x="405353" y="612742"/>
            <a:ext cx="2384981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Coach – registered staff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Supervises Learning Bay led by students with HCAs as part of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GROW model – learners identify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Daily learning log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4D041-51CC-4405-AA63-312BD04964B7}"/>
              </a:ext>
            </a:extLst>
          </p:cNvPr>
          <p:cNvSpPr txBox="1"/>
          <p:nvPr/>
        </p:nvSpPr>
        <p:spPr>
          <a:xfrm>
            <a:off x="9304256" y="612742"/>
            <a:ext cx="255466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Students share experiences &amp; knowledge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each other with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Actively encourages clinical decision making &amp; delegation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2B2A0-2481-4C74-B1DC-08A2680A0121}"/>
              </a:ext>
            </a:extLst>
          </p:cNvPr>
          <p:cNvSpPr txBox="1"/>
          <p:nvPr/>
        </p:nvSpPr>
        <p:spPr>
          <a:xfrm>
            <a:off x="1282045" y="5608948"/>
            <a:ext cx="267721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Support for coach &amp; learners from education team/PEFs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0371D-FC0C-4F89-933F-D1C6DF8ACE0D}"/>
              </a:ext>
            </a:extLst>
          </p:cNvPr>
          <p:cNvSpPr txBox="1"/>
          <p:nvPr/>
        </p:nvSpPr>
        <p:spPr>
          <a:xfrm>
            <a:off x="405353" y="179761"/>
            <a:ext cx="460970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COLLABORATIVE LEARNING in PRACTICE (</a:t>
            </a:r>
            <a:r>
              <a:rPr lang="en-GB" dirty="0" err="1"/>
              <a:t>CLiP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091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855A-4319-4D4D-9B84-B3E37C1128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       CREATING  A  CLINICAL  LEARNING  </a:t>
            </a:r>
            <a:br>
              <a:rPr lang="en-GB" dirty="0"/>
            </a:br>
            <a:r>
              <a:rPr lang="en-GB" dirty="0"/>
              <a:t>                       ENVIRONMENT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0820A-DBD4-4606-B656-6B208BE5751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i="1" dirty="0"/>
              <a:t>determine level of supervision required</a:t>
            </a:r>
          </a:p>
          <a:p>
            <a:endParaRPr lang="en-GB" i="1" dirty="0"/>
          </a:p>
          <a:p>
            <a:r>
              <a:rPr lang="en-GB" i="1" dirty="0"/>
              <a:t>contribute to assessment/provide appropriate feedback</a:t>
            </a:r>
          </a:p>
          <a:p>
            <a:endParaRPr lang="en-GB" i="1" dirty="0"/>
          </a:p>
          <a:p>
            <a:r>
              <a:rPr lang="en-GB" i="1" dirty="0"/>
              <a:t>meet learner requirements</a:t>
            </a:r>
          </a:p>
          <a:p>
            <a:endParaRPr lang="en-GB" i="1" dirty="0"/>
          </a:p>
          <a:p>
            <a:r>
              <a:rPr lang="en-GB" i="1" dirty="0"/>
              <a:t>facilitate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3035226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F43FD-5F9B-43C6-8B16-BA9C076F5F30}"/>
              </a:ext>
            </a:extLst>
          </p:cNvPr>
          <p:cNvSpPr txBox="1"/>
          <p:nvPr/>
        </p:nvSpPr>
        <p:spPr>
          <a:xfrm>
            <a:off x="1734532" y="1074656"/>
            <a:ext cx="8125905" cy="5693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800" dirty="0"/>
              <a:t>Placement preparation</a:t>
            </a:r>
          </a:p>
          <a:p>
            <a:r>
              <a:rPr lang="en-GB" sz="2400" b="1" dirty="0"/>
              <a:t>Before Placement 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BLS &amp; Manual Handling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HEE &amp; Skills for Health (common skills e-learning)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Sessions – placement expectations, SSSA Standards, </a:t>
            </a:r>
            <a:r>
              <a:rPr lang="en-GB" sz="2400" dirty="0" err="1"/>
              <a:t>MyPad</a:t>
            </a:r>
            <a:endParaRPr lang="en-GB" sz="2400" dirty="0"/>
          </a:p>
          <a:p>
            <a:r>
              <a:rPr lang="en-GB" sz="2400" b="1" dirty="0"/>
              <a:t>Before Placement 3 &amp; 5 (Years 2 &amp; 3):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Session – introducing that year’s </a:t>
            </a:r>
            <a:r>
              <a:rPr lang="en-GB" sz="2400" dirty="0" err="1"/>
              <a:t>MyPad</a:t>
            </a:r>
            <a:r>
              <a:rPr lang="en-GB" sz="2400" dirty="0"/>
              <a:t>, expectations/goal setting</a:t>
            </a:r>
          </a:p>
          <a:p>
            <a:r>
              <a:rPr lang="en-GB" sz="2400" b="1" dirty="0"/>
              <a:t>At the start and end of each Placement: </a:t>
            </a:r>
            <a:r>
              <a:rPr lang="en-GB" sz="2400" dirty="0"/>
              <a:t>Learning Circles</a:t>
            </a:r>
          </a:p>
          <a:p>
            <a:r>
              <a:rPr lang="en-GB" sz="2400" b="1" dirty="0"/>
              <a:t>Prior to Placement: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 makes contact – timeframe – arranges shifts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Receives a localised induction within first week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632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ACF9D9-B503-441C-8EFE-280BBF930703}"/>
              </a:ext>
            </a:extLst>
          </p:cNvPr>
          <p:cNvSpPr txBox="1"/>
          <p:nvPr/>
        </p:nvSpPr>
        <p:spPr>
          <a:xfrm>
            <a:off x="1338606" y="582067"/>
            <a:ext cx="9671902" cy="56938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800" dirty="0"/>
              <a:t>                                     PLACEMENT ATTENDANCE</a:t>
            </a:r>
          </a:p>
          <a:p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Student works 37.5 hours per week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Long or short shifts includes 24 hour care over 7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Do not encourage more than 2 long shifts together without a break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All hours must be recorded and signed in student’s </a:t>
            </a:r>
            <a:r>
              <a:rPr lang="en-GB" sz="2000" dirty="0" err="1"/>
              <a:t>MyPad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                                                    </a:t>
            </a:r>
            <a:r>
              <a:rPr lang="en-GB" sz="2800" dirty="0"/>
              <a:t>REPORTING SICKNESS</a:t>
            </a:r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Student’s responsibility to ascertain how to report absence in placement on induction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Advised to take name of person reporting absence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Advised to give (where possible) an indication of duration of absence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Confirm the best method to maintain communication regarding absence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 </a:t>
            </a:r>
            <a:r>
              <a:rPr lang="en-GB" sz="2000" b="1" dirty="0"/>
              <a:t>not</a:t>
            </a:r>
            <a:r>
              <a:rPr lang="en-GB" sz="2000" dirty="0"/>
              <a:t> required to make up hours on placement (</a:t>
            </a:r>
            <a:r>
              <a:rPr lang="en-GB" sz="2000" b="1" dirty="0"/>
              <a:t>health &amp; wellbeing</a:t>
            </a:r>
            <a:r>
              <a:rPr lang="en-GB" sz="2000" dirty="0"/>
              <a:t>)</a:t>
            </a:r>
            <a:endParaRPr lang="en-GB" sz="2000" b="1" dirty="0"/>
          </a:p>
          <a:p>
            <a:endParaRPr lang="en-GB" sz="2000" dirty="0"/>
          </a:p>
          <a:p>
            <a:r>
              <a:rPr lang="en-GB" sz="2000" b="1" dirty="0"/>
              <a:t>Student responsible for also reporting any absence from placement to the University of Chichester via </a:t>
            </a:r>
            <a:r>
              <a:rPr lang="en-GB" sz="2000" dirty="0">
                <a:hlinkClick r:id="rId2"/>
              </a:rPr>
              <a:t>nursingplacements@chi.ac.uk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976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E94ED4-F318-481F-AA2B-B6C28CBF18ED}"/>
              </a:ext>
            </a:extLst>
          </p:cNvPr>
          <p:cNvSpPr txBox="1"/>
          <p:nvPr/>
        </p:nvSpPr>
        <p:spPr>
          <a:xfrm>
            <a:off x="1178351" y="697584"/>
            <a:ext cx="9549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PAD Student Journey</a:t>
            </a:r>
          </a:p>
          <a:p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459C6-11E7-419D-8AA2-D8422F48D787}"/>
              </a:ext>
            </a:extLst>
          </p:cNvPr>
          <p:cNvSpPr txBox="1"/>
          <p:nvPr/>
        </p:nvSpPr>
        <p:spPr>
          <a:xfrm>
            <a:off x="1102937" y="1566849"/>
            <a:ext cx="263007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Before</a:t>
            </a:r>
            <a:r>
              <a:rPr lang="en-GB" dirty="0"/>
              <a:t> </a:t>
            </a:r>
            <a:r>
              <a:rPr lang="en-GB" b="1" dirty="0"/>
              <a:t>Placement</a:t>
            </a:r>
          </a:p>
          <a:p>
            <a:endParaRPr lang="en-GB" b="1" dirty="0"/>
          </a:p>
          <a:p>
            <a:r>
              <a:rPr lang="en-GB" dirty="0"/>
              <a:t>Student reviews PAD &amp; identifies learning needs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1BA5-F5CA-4B5E-853F-90CAA60780D3}"/>
              </a:ext>
            </a:extLst>
          </p:cNvPr>
          <p:cNvSpPr txBox="1"/>
          <p:nvPr/>
        </p:nvSpPr>
        <p:spPr>
          <a:xfrm>
            <a:off x="4194928" y="1526017"/>
            <a:ext cx="2865748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First week of placement</a:t>
            </a:r>
          </a:p>
          <a:p>
            <a:endParaRPr lang="en-GB" b="1" dirty="0"/>
          </a:p>
          <a:p>
            <a:r>
              <a:rPr lang="en-GB" dirty="0"/>
              <a:t>Student receives 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4938B-3601-46BA-ADA6-0C2286EB39C7}"/>
              </a:ext>
            </a:extLst>
          </p:cNvPr>
          <p:cNvSpPr txBox="1"/>
          <p:nvPr/>
        </p:nvSpPr>
        <p:spPr>
          <a:xfrm>
            <a:off x="7748833" y="1566849"/>
            <a:ext cx="2630078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First week of placement</a:t>
            </a:r>
          </a:p>
          <a:p>
            <a:endParaRPr lang="en-GB" b="1" dirty="0"/>
          </a:p>
          <a:p>
            <a:r>
              <a:rPr lang="en-GB" dirty="0"/>
              <a:t>Student &amp; PA/PS complete initial interview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3C35F-9238-4FF7-AE1A-4C47F5BF994F}"/>
              </a:ext>
            </a:extLst>
          </p:cNvPr>
          <p:cNvSpPr txBox="1"/>
          <p:nvPr/>
        </p:nvSpPr>
        <p:spPr>
          <a:xfrm>
            <a:off x="7748833" y="3591612"/>
            <a:ext cx="2894029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Midpoint (middle week) of</a:t>
            </a:r>
          </a:p>
          <a:p>
            <a:r>
              <a:rPr lang="en-GB" b="1" dirty="0"/>
              <a:t>               placement</a:t>
            </a:r>
          </a:p>
          <a:p>
            <a:endParaRPr lang="en-GB" b="1" dirty="0"/>
          </a:p>
          <a:p>
            <a:r>
              <a:rPr lang="en-GB" dirty="0"/>
              <a:t>Student &amp; PA complete mid-point interview</a:t>
            </a:r>
            <a:r>
              <a:rPr lang="en-GB" b="1" dirty="0"/>
              <a:t>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D00EF-9CD7-4DD0-85B0-BDECB14B5FBA}"/>
              </a:ext>
            </a:extLst>
          </p:cNvPr>
          <p:cNvSpPr txBox="1"/>
          <p:nvPr/>
        </p:nvSpPr>
        <p:spPr>
          <a:xfrm>
            <a:off x="4760536" y="3733014"/>
            <a:ext cx="2422689" cy="14773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Final week of placement (Endpoint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Student &amp; PA complete end-point interview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8D887-C92A-4B4D-BC78-9313B2D02F3E}"/>
              </a:ext>
            </a:extLst>
          </p:cNvPr>
          <p:cNvSpPr txBox="1"/>
          <p:nvPr/>
        </p:nvSpPr>
        <p:spPr>
          <a:xfrm>
            <a:off x="1018095" y="3883843"/>
            <a:ext cx="2714920" cy="14773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Final week of placement</a:t>
            </a:r>
          </a:p>
          <a:p>
            <a:endParaRPr lang="en-GB" b="1" dirty="0"/>
          </a:p>
          <a:p>
            <a:r>
              <a:rPr lang="en-GB" dirty="0"/>
              <a:t>PA/AA completes End of Placement/Part Documentation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CE19246-8BA0-4E15-AA6F-8958D62E3B26}"/>
              </a:ext>
            </a:extLst>
          </p:cNvPr>
          <p:cNvSpPr/>
          <p:nvPr/>
        </p:nvSpPr>
        <p:spPr>
          <a:xfrm>
            <a:off x="3733015" y="1821592"/>
            <a:ext cx="461913" cy="484632"/>
          </a:xfrm>
          <a:prstGeom prst="rightArrow">
            <a:avLst>
              <a:gd name="adj1" fmla="val 50000"/>
              <a:gd name="adj2" fmla="val 45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FB22567-D4D2-4323-B1F8-5FDDED47ECF2}"/>
              </a:ext>
            </a:extLst>
          </p:cNvPr>
          <p:cNvSpPr/>
          <p:nvPr/>
        </p:nvSpPr>
        <p:spPr>
          <a:xfrm>
            <a:off x="7060675" y="1821592"/>
            <a:ext cx="6881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BAB851A-4429-4C4A-BDEB-5A8400423797}"/>
              </a:ext>
            </a:extLst>
          </p:cNvPr>
          <p:cNvSpPr/>
          <p:nvPr/>
        </p:nvSpPr>
        <p:spPr>
          <a:xfrm>
            <a:off x="8821556" y="2767178"/>
            <a:ext cx="484632" cy="824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DC1E545-BC5F-4002-9351-72CD9D4ACE2B}"/>
              </a:ext>
            </a:extLst>
          </p:cNvPr>
          <p:cNvSpPr/>
          <p:nvPr/>
        </p:nvSpPr>
        <p:spPr>
          <a:xfrm rot="10800000">
            <a:off x="7183223" y="4309461"/>
            <a:ext cx="565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26D3ECA-3957-4A60-ABD0-490A305F94C2}"/>
              </a:ext>
            </a:extLst>
          </p:cNvPr>
          <p:cNvSpPr/>
          <p:nvPr/>
        </p:nvSpPr>
        <p:spPr>
          <a:xfrm rot="10800000">
            <a:off x="3757571" y="43801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3A40F5-354E-4A31-BA62-3681AF4F5198}"/>
              </a:ext>
            </a:extLst>
          </p:cNvPr>
          <p:cNvSpPr txBox="1"/>
          <p:nvPr/>
        </p:nvSpPr>
        <p:spPr>
          <a:xfrm>
            <a:off x="1941922" y="5936267"/>
            <a:ext cx="909686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Advice:  Set dates for midpoint and endpoint interviews at initial interview</a:t>
            </a:r>
          </a:p>
          <a:p>
            <a:r>
              <a:rPr lang="en-GB" sz="2000" b="1" dirty="0"/>
              <a:t>Set aside a block of time for initial interview to cover all aspects</a:t>
            </a:r>
          </a:p>
        </p:txBody>
      </p:sp>
    </p:spTree>
    <p:extLst>
      <p:ext uri="{BB962C8B-B14F-4D97-AF65-F5344CB8AC3E}">
        <p14:creationId xmlns:p14="http://schemas.microsoft.com/office/powerpoint/2010/main" val="3325406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26019B-8302-4EF3-A97F-448A5C4B9662}"/>
              </a:ext>
            </a:extLst>
          </p:cNvPr>
          <p:cNvSpPr txBox="1"/>
          <p:nvPr/>
        </p:nvSpPr>
        <p:spPr>
          <a:xfrm>
            <a:off x="1206631" y="358219"/>
            <a:ext cx="9360816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To determine level of supervision a student should require at each stage of course</a:t>
            </a:r>
            <a:r>
              <a:rPr lang="en-GB" sz="2000" b="1" dirty="0"/>
              <a:t>:</a:t>
            </a:r>
          </a:p>
          <a:p>
            <a:endParaRPr lang="en-GB" dirty="0"/>
          </a:p>
          <a:p>
            <a:r>
              <a:rPr lang="en-GB" dirty="0"/>
              <a:t>Standards for student supervision and assessment (NMC 2018)</a:t>
            </a:r>
          </a:p>
          <a:p>
            <a:r>
              <a:rPr lang="en-GB" dirty="0"/>
              <a:t>2.3 the level of supervision provided reflects their learning needs and stage of learning</a:t>
            </a:r>
          </a:p>
          <a:p>
            <a:endParaRPr lang="en-GB" dirty="0"/>
          </a:p>
          <a:p>
            <a:r>
              <a:rPr lang="en-GB" sz="3600" dirty="0"/>
              <a:t>PART 1         </a:t>
            </a:r>
            <a:r>
              <a:rPr lang="en-GB" sz="2400" dirty="0"/>
              <a:t>Guided participation in care and</a:t>
            </a:r>
          </a:p>
          <a:p>
            <a:r>
              <a:rPr lang="en-GB" sz="2400" dirty="0"/>
              <a:t>                                performing with increasing </a:t>
            </a:r>
          </a:p>
          <a:p>
            <a:r>
              <a:rPr lang="en-GB" sz="2400" dirty="0"/>
              <a:t>                                confidence and competence  </a:t>
            </a:r>
          </a:p>
          <a:p>
            <a:endParaRPr lang="en-GB" sz="2400" dirty="0"/>
          </a:p>
          <a:p>
            <a:r>
              <a:rPr lang="en-GB" sz="3600" dirty="0"/>
              <a:t>PART 2         </a:t>
            </a:r>
            <a:r>
              <a:rPr lang="en-GB" sz="2400" dirty="0"/>
              <a:t>Active participation in care with minimal guidance</a:t>
            </a:r>
          </a:p>
          <a:p>
            <a:r>
              <a:rPr lang="en-GB" sz="2400" dirty="0"/>
              <a:t>                                and performing with increased confidence and </a:t>
            </a:r>
          </a:p>
          <a:p>
            <a:r>
              <a:rPr lang="en-GB" sz="2400" dirty="0"/>
              <a:t>                                competence</a:t>
            </a:r>
          </a:p>
          <a:p>
            <a:endParaRPr lang="en-GB" sz="2400" dirty="0"/>
          </a:p>
          <a:p>
            <a:r>
              <a:rPr lang="en-GB" sz="3600" dirty="0"/>
              <a:t>PART 3</a:t>
            </a:r>
            <a:r>
              <a:rPr lang="en-GB" sz="2400" dirty="0"/>
              <a:t>              Practicing independently with minimal supervision</a:t>
            </a:r>
          </a:p>
          <a:p>
            <a:r>
              <a:rPr lang="en-GB" sz="2400" dirty="0"/>
              <a:t>                                 and leading and coordinating care with confidence  </a:t>
            </a:r>
          </a:p>
        </p:txBody>
      </p:sp>
    </p:spTree>
    <p:extLst>
      <p:ext uri="{BB962C8B-B14F-4D97-AF65-F5344CB8AC3E}">
        <p14:creationId xmlns:p14="http://schemas.microsoft.com/office/powerpoint/2010/main" val="663858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B4FC-5F15-46B0-983E-E1057E9B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Proficiencies for each Part (NMC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7052D-BB23-4F2E-9F38-B0F24EB499A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Person Centred Care:</a:t>
            </a:r>
          </a:p>
          <a:p>
            <a:r>
              <a:rPr lang="en-GB" dirty="0"/>
              <a:t>assessing needs &amp; planning </a:t>
            </a:r>
          </a:p>
          <a:p>
            <a:r>
              <a:rPr lang="en-GB" dirty="0"/>
              <a:t>providing and evaluating </a:t>
            </a:r>
          </a:p>
          <a:p>
            <a:r>
              <a:rPr lang="en-GB" dirty="0"/>
              <a:t>planning, provision and management</a:t>
            </a:r>
          </a:p>
          <a:p>
            <a:pPr marL="0" indent="0">
              <a:buNone/>
            </a:pPr>
            <a:r>
              <a:rPr lang="en-GB" b="1" dirty="0"/>
              <a:t>Part 1 – participates   </a:t>
            </a:r>
            <a:r>
              <a:rPr lang="en-GB" i="1" dirty="0"/>
              <a:t>applies knowledge to inform holistic care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Part 2 – participates with increased confidence   </a:t>
            </a:r>
            <a:r>
              <a:rPr lang="en-GB" i="1" dirty="0"/>
              <a:t>supports &amp; assesses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Part 3 – confidently participates  </a:t>
            </a:r>
            <a:r>
              <a:rPr lang="en-GB" i="1" dirty="0"/>
              <a:t>utilises a range of strategies/</a:t>
            </a:r>
          </a:p>
          <a:p>
            <a:pPr marL="0" indent="0">
              <a:buNone/>
            </a:pPr>
            <a:r>
              <a:rPr lang="en-GB" b="1" i="1" dirty="0"/>
              <a:t>                </a:t>
            </a:r>
            <a:r>
              <a:rPr lang="en-GB" i="1" dirty="0"/>
              <a:t>resources to undertake assessment to plan &amp; prioritise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336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36032-5228-49FB-9F11-B0AC9E051761}"/>
              </a:ext>
            </a:extLst>
          </p:cNvPr>
          <p:cNvSpPr txBox="1"/>
          <p:nvPr/>
        </p:nvSpPr>
        <p:spPr>
          <a:xfrm>
            <a:off x="395926" y="292231"/>
            <a:ext cx="1106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                                                         </a:t>
            </a:r>
            <a:r>
              <a:rPr lang="en-GB" sz="2400" b="1" dirty="0"/>
              <a:t>Proficiencies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B5255-3717-4DF0-97F7-B583E26C04DF}"/>
              </a:ext>
            </a:extLst>
          </p:cNvPr>
          <p:cNvSpPr txBox="1"/>
          <p:nvPr/>
        </p:nvSpPr>
        <p:spPr>
          <a:xfrm>
            <a:off x="527901" y="1121790"/>
            <a:ext cx="275262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Part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29 Proficiencies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E2D6E-E27D-4D60-8D7C-BAB97C064B8F}"/>
              </a:ext>
            </a:extLst>
          </p:cNvPr>
          <p:cNvSpPr txBox="1"/>
          <p:nvPr/>
        </p:nvSpPr>
        <p:spPr>
          <a:xfrm>
            <a:off x="2828041" y="1913641"/>
            <a:ext cx="205504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Part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22 Proficiencies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4719A-C21A-4E6C-B0A7-DBEAB922812B}"/>
              </a:ext>
            </a:extLst>
          </p:cNvPr>
          <p:cNvSpPr txBox="1"/>
          <p:nvPr/>
        </p:nvSpPr>
        <p:spPr>
          <a:xfrm>
            <a:off x="4656841" y="2912882"/>
            <a:ext cx="241326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Part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27 Proficiencies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8A454-23DC-47B1-89DA-21A429FECCB3}"/>
              </a:ext>
            </a:extLst>
          </p:cNvPr>
          <p:cNvSpPr txBox="1"/>
          <p:nvPr/>
        </p:nvSpPr>
        <p:spPr>
          <a:xfrm>
            <a:off x="395925" y="3429000"/>
            <a:ext cx="376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 2 &amp; 3: </a:t>
            </a:r>
            <a:r>
              <a:rPr lang="en-GB" b="1" dirty="0"/>
              <a:t>14 Proficiencies </a:t>
            </a:r>
            <a:r>
              <a:rPr lang="en-GB" dirty="0"/>
              <a:t>that can be achieved in either part (crossover)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57644-2577-4E81-A837-489A65855FF9}"/>
              </a:ext>
            </a:extLst>
          </p:cNvPr>
          <p:cNvSpPr txBox="1"/>
          <p:nvPr/>
        </p:nvSpPr>
        <p:spPr>
          <a:xfrm>
            <a:off x="7598004" y="886120"/>
            <a:ext cx="4345757" cy="53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be completed by any Registered Health Care Professional (RHCP) with experience/expertise in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Assessed using the assessment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Once achieved does not need to be reassessed in that Part unless not maintained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HCSW/HCAs may sign off proficiencies </a:t>
            </a:r>
            <a:r>
              <a:rPr lang="en-GB" b="1" dirty="0"/>
              <a:t>but only </a:t>
            </a:r>
            <a:r>
              <a:rPr lang="en-GB" dirty="0"/>
              <a:t>with the knowledge of the </a:t>
            </a:r>
            <a:r>
              <a:rPr lang="en-GB" b="1" dirty="0"/>
              <a:t>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Practice Assessor can use feedback to determine whether a Proficiency has been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413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2E5DCB-7A61-4FCC-82C4-24E6B17663B3}"/>
              </a:ext>
            </a:extLst>
          </p:cNvPr>
          <p:cNvSpPr txBox="1"/>
          <p:nvPr/>
        </p:nvSpPr>
        <p:spPr>
          <a:xfrm>
            <a:off x="948965" y="301658"/>
            <a:ext cx="1029407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Professional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BE3BC-4362-4F64-B674-D44745AD3C01}"/>
              </a:ext>
            </a:extLst>
          </p:cNvPr>
          <p:cNvSpPr txBox="1"/>
          <p:nvPr/>
        </p:nvSpPr>
        <p:spPr>
          <a:xfrm rot="10800000" flipH="1" flipV="1">
            <a:off x="1231107" y="2840058"/>
            <a:ext cx="9232646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Assessed at </a:t>
            </a:r>
            <a:r>
              <a:rPr lang="en-GB" sz="2000" b="1" dirty="0"/>
              <a:t>mid-point</a:t>
            </a:r>
            <a:r>
              <a:rPr lang="en-GB" sz="2000" dirty="0"/>
              <a:t> and </a:t>
            </a:r>
            <a:r>
              <a:rPr lang="en-GB" sz="2000" b="1" dirty="0"/>
              <a:t>end-point</a:t>
            </a:r>
            <a:r>
              <a:rPr lang="en-GB" sz="2000" dirty="0"/>
              <a:t> for each placement by the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All must be achieved at the </a:t>
            </a:r>
            <a:r>
              <a:rPr lang="en-GB" sz="2000" b="1" dirty="0"/>
              <a:t>end of a Part </a:t>
            </a:r>
            <a:r>
              <a:rPr lang="en-GB" sz="2000" dirty="0"/>
              <a:t>to meet the criteria for the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Students can demonstrate attainment through feedback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AAs can override attainment if behaviours not being maintained in university – discuss with Programme/Placement Lead</a:t>
            </a:r>
          </a:p>
        </p:txBody>
      </p:sp>
    </p:spTree>
    <p:extLst>
      <p:ext uri="{BB962C8B-B14F-4D97-AF65-F5344CB8AC3E}">
        <p14:creationId xmlns:p14="http://schemas.microsoft.com/office/powerpoint/2010/main" val="2604284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2A7D80-9B06-4F92-8807-8CBE4E05158A}"/>
              </a:ext>
            </a:extLst>
          </p:cNvPr>
          <p:cNvSpPr txBox="1"/>
          <p:nvPr/>
        </p:nvSpPr>
        <p:spPr>
          <a:xfrm>
            <a:off x="744718" y="641023"/>
            <a:ext cx="1013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Summative  Assessments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F636B-079C-427B-93E6-0F45CDEB1C4E}"/>
              </a:ext>
            </a:extLst>
          </p:cNvPr>
          <p:cNvSpPr txBox="1"/>
          <p:nvPr/>
        </p:nvSpPr>
        <p:spPr>
          <a:xfrm>
            <a:off x="556181" y="1489435"/>
            <a:ext cx="4506013" cy="3293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1</a:t>
            </a:r>
          </a:p>
          <a:p>
            <a:endParaRPr lang="en-GB" sz="3600" b="1" dirty="0"/>
          </a:p>
          <a:p>
            <a:r>
              <a:rPr lang="en-GB" sz="3200" dirty="0"/>
              <a:t>Part 1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1 Formative Episode of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1 Summative Episode of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Medicines Management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5CAE0-B3BF-430E-8F44-0D564D3E1444}"/>
              </a:ext>
            </a:extLst>
          </p:cNvPr>
          <p:cNvSpPr txBox="1"/>
          <p:nvPr/>
        </p:nvSpPr>
        <p:spPr>
          <a:xfrm>
            <a:off x="5137608" y="1649691"/>
            <a:ext cx="3176833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2</a:t>
            </a:r>
          </a:p>
          <a:p>
            <a:endParaRPr lang="en-GB" sz="3600" b="1" dirty="0"/>
          </a:p>
          <a:p>
            <a:r>
              <a:rPr lang="en-GB" sz="3600" dirty="0"/>
              <a:t>Part 2</a:t>
            </a:r>
          </a:p>
          <a:p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2 Summative Episodes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Medicine Management</a:t>
            </a:r>
          </a:p>
          <a:p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CB470-29FD-4CAB-A791-4BD6B6A1000E}"/>
              </a:ext>
            </a:extLst>
          </p:cNvPr>
          <p:cNvSpPr txBox="1"/>
          <p:nvPr/>
        </p:nvSpPr>
        <p:spPr>
          <a:xfrm>
            <a:off x="8455843" y="1102688"/>
            <a:ext cx="3601039" cy="310854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3</a:t>
            </a:r>
          </a:p>
          <a:p>
            <a:endParaRPr lang="en-GB" sz="3600" b="1" dirty="0"/>
          </a:p>
          <a:p>
            <a:r>
              <a:rPr lang="en-GB" sz="3200" dirty="0"/>
              <a:t>Part 3</a:t>
            </a:r>
          </a:p>
          <a:p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2 Summative Episodes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Medicine Management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4371F-A2F1-42E2-87BA-D9A2596833C1}"/>
              </a:ext>
            </a:extLst>
          </p:cNvPr>
          <p:cNvSpPr txBox="1"/>
          <p:nvPr/>
        </p:nvSpPr>
        <p:spPr>
          <a:xfrm>
            <a:off x="556181" y="5646656"/>
            <a:ext cx="1117076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Student has </a:t>
            </a:r>
            <a:r>
              <a:rPr lang="en-GB" sz="2000" b="1" dirty="0"/>
              <a:t>one</a:t>
            </a:r>
            <a:r>
              <a:rPr lang="en-GB" sz="2000" dirty="0"/>
              <a:t> attempt at each assessment.  If student does not achieve – action plan/AA input </a:t>
            </a:r>
          </a:p>
        </p:txBody>
      </p:sp>
    </p:spTree>
    <p:extLst>
      <p:ext uri="{BB962C8B-B14F-4D97-AF65-F5344CB8AC3E}">
        <p14:creationId xmlns:p14="http://schemas.microsoft.com/office/powerpoint/2010/main" val="227918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115A-6395-4BC2-B0E5-B567F317AA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SESSION AIMS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9B62-A934-4C09-9B5E-1704027C250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Overview of School of Nursing &amp; Allied Health (SNAH) courses and future development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Review and refresh: roles of Practice Assessor (PA) and Practice Supervisor (PS) underpinned by NMC (2018) Standards for Student Supervision &amp; Assessment (SSSA)</a:t>
            </a:r>
          </a:p>
          <a:p>
            <a:endParaRPr lang="en-GB" dirty="0"/>
          </a:p>
          <a:p>
            <a:r>
              <a:rPr lang="en-GB" dirty="0"/>
              <a:t>Relate to roles of supervision and assessment in the clinical environment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99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56F4-51A0-4FC1-84EC-721C7EBD4A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SUMMATIVE (ASSESSED) EPISODES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E4E8C-0155-450A-B3EC-A9675EC59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Part 1 </a:t>
            </a:r>
            <a:r>
              <a:rPr lang="en-GB" dirty="0"/>
              <a:t>– aim of assessment to demonstrate student’s progression in 5 platforms within </a:t>
            </a:r>
            <a:r>
              <a:rPr lang="en-GB" b="1" dirty="0"/>
              <a:t>Future nurse: Standards of Proficiency (NMC 2018)</a:t>
            </a:r>
            <a:endParaRPr lang="en-GB" dirty="0"/>
          </a:p>
          <a:p>
            <a:r>
              <a:rPr lang="en-GB" dirty="0"/>
              <a:t>promoting health &amp; preventing illness</a:t>
            </a:r>
          </a:p>
          <a:p>
            <a:r>
              <a:rPr lang="en-GB" dirty="0"/>
              <a:t>assessing needs &amp; planning care</a:t>
            </a:r>
          </a:p>
          <a:p>
            <a:r>
              <a:rPr lang="en-GB" dirty="0"/>
              <a:t>providing &amp; evaluating care</a:t>
            </a:r>
          </a:p>
          <a:p>
            <a:r>
              <a:rPr lang="en-GB" dirty="0"/>
              <a:t>improving safety &amp; quality of care</a:t>
            </a:r>
          </a:p>
          <a:p>
            <a:r>
              <a:rPr lang="en-GB" dirty="0"/>
              <a:t>coordinating care</a:t>
            </a:r>
          </a:p>
          <a:p>
            <a:pPr marL="0" indent="0">
              <a:buNone/>
            </a:pPr>
            <a:r>
              <a:rPr lang="en-GB" b="1" i="1" dirty="0"/>
              <a:t>Learning outcomes must demonstrate accurate, evidence based assessment &amp; safe nursing care</a:t>
            </a:r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8062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A5B3-2B92-4F6A-8A9C-274B7449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 SUMMATIVE  EPISODE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37DC-ADE1-4E7F-8644-AFA9B5599E3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Episode of care 1</a:t>
            </a:r>
          </a:p>
          <a:p>
            <a:r>
              <a:rPr lang="en-GB" dirty="0"/>
              <a:t>promoting</a:t>
            </a:r>
            <a:r>
              <a:rPr lang="en-GB" b="1" dirty="0"/>
              <a:t> </a:t>
            </a:r>
            <a:r>
              <a:rPr lang="en-GB" dirty="0"/>
              <a:t>health and prevention</a:t>
            </a:r>
          </a:p>
          <a:p>
            <a:r>
              <a:rPr lang="en-GB" dirty="0"/>
              <a:t>assessing needs and planning care</a:t>
            </a:r>
          </a:p>
          <a:p>
            <a:r>
              <a:rPr lang="en-GB" dirty="0"/>
              <a:t>providing and evaluating care</a:t>
            </a:r>
          </a:p>
          <a:p>
            <a:r>
              <a:rPr lang="en-GB" dirty="0"/>
              <a:t>leading and managing care and working in teams</a:t>
            </a:r>
          </a:p>
          <a:p>
            <a:r>
              <a:rPr lang="en-GB" dirty="0"/>
              <a:t>improving safety and quality of care</a:t>
            </a:r>
          </a:p>
          <a:p>
            <a:pPr marL="0" indent="0">
              <a:buNone/>
            </a:pPr>
            <a:r>
              <a:rPr lang="en-GB" b="1" i="1" dirty="0"/>
              <a:t>Learning outcomes must demonstrate increasing confident manner in person centred care in collaboration with patient/service user/family/MDT</a:t>
            </a:r>
          </a:p>
        </p:txBody>
      </p:sp>
    </p:spTree>
    <p:extLst>
      <p:ext uri="{BB962C8B-B14F-4D97-AF65-F5344CB8AC3E}">
        <p14:creationId xmlns:p14="http://schemas.microsoft.com/office/powerpoint/2010/main" val="2764792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1D9B-35E8-402B-AAE0-BBFC8F21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 SUMMATIVE EPISODE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E6DAE-832B-42A0-B6C4-A24551B6BFD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Episode of care 2</a:t>
            </a:r>
          </a:p>
          <a:p>
            <a:r>
              <a:rPr lang="en-GB" dirty="0"/>
              <a:t>Direct care involving people with increasingly complex health and social care needs (individual or group dependent on environment)</a:t>
            </a:r>
          </a:p>
          <a:p>
            <a:r>
              <a:rPr lang="en-GB" dirty="0"/>
              <a:t>Demonstrate effective communication and relationship management</a:t>
            </a:r>
          </a:p>
          <a:p>
            <a:r>
              <a:rPr lang="en-GB" dirty="0"/>
              <a:t>Required to use appropriate approaches and techniques</a:t>
            </a:r>
          </a:p>
          <a:p>
            <a:pPr marL="0" indent="0">
              <a:buNone/>
            </a:pPr>
            <a:r>
              <a:rPr lang="en-GB" b="1" i="1" dirty="0"/>
              <a:t>Learning outcomes must show applied knowledge of mental &amp; physical health conditions, ability to prioritise, risk assessment &amp; health improvement strategies  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1183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683D-3C5C-4367-ADF8-FE48C838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3 SUMMATIVE EPISODE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BA387-1740-4B71-A5FE-205E59E0D63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Episode of care 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Student given opportunity to supervise and teach junior learner/colleague in clinical practice and provide written reflection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Learning outcomes should demonstrate ability to supervise &amp; teach, appraise quality of care, document and reflect providing constructive feedback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611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A920-86A3-4CD4-9E38-97433E05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3  SUMMATIVE  EPISODE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3417C-A8F7-4646-A490-F0B3DFAA459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Episode of care 2</a:t>
            </a:r>
          </a:p>
          <a:p>
            <a:endParaRPr lang="en-GB" dirty="0"/>
          </a:p>
          <a:p>
            <a:r>
              <a:rPr lang="en-GB" dirty="0"/>
              <a:t>student will be given the opportunity to identify an appropriate episode of direct care involving the organisation and management for group or caseload</a:t>
            </a:r>
          </a:p>
          <a:p>
            <a:r>
              <a:rPr lang="en-GB" dirty="0"/>
              <a:t>Being an accountable professional should underpin all aspects of this episode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i="1" dirty="0"/>
              <a:t>Learning outcomes should demonstrate knowledge, skills &amp; ability to coordinate care for a group with complex/multiple care needs and act as a role model in managing person centred care with evident based approach</a:t>
            </a:r>
          </a:p>
        </p:txBody>
      </p:sp>
    </p:spTree>
    <p:extLst>
      <p:ext uri="{BB962C8B-B14F-4D97-AF65-F5344CB8AC3E}">
        <p14:creationId xmlns:p14="http://schemas.microsoft.com/office/powerpoint/2010/main" val="1631494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A912-3EFD-4918-A9DC-2B5068DD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MANAGEMENT SUMMATIVE ASSESSMENTS ONE FOR EACH OF 3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AC0E9-F530-42F7-9042-1EC9AF57FC7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will reflect on student’s developing knowledge and skills in relation to safe administration of medicines</a:t>
            </a:r>
          </a:p>
          <a:p>
            <a:r>
              <a:rPr lang="en-GB" dirty="0"/>
              <a:t>application of pharmacology knowledge, interactions and therapeutic action</a:t>
            </a:r>
          </a:p>
          <a:p>
            <a:r>
              <a:rPr lang="en-GB" dirty="0"/>
              <a:t>safe and accurate calculations</a:t>
            </a:r>
          </a:p>
          <a:p>
            <a:r>
              <a:rPr lang="en-GB" dirty="0"/>
              <a:t>recognition and response to adverse or abnormal drug reactions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186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31CFCE-C707-4D58-99D2-D6846BDA4E47}"/>
              </a:ext>
            </a:extLst>
          </p:cNvPr>
          <p:cNvSpPr txBox="1"/>
          <p:nvPr/>
        </p:nvSpPr>
        <p:spPr>
          <a:xfrm>
            <a:off x="1084082" y="164872"/>
            <a:ext cx="10265790" cy="56938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Advice to consider for all assessments</a:t>
            </a:r>
          </a:p>
          <a:p>
            <a:endParaRPr lang="en-GB" sz="2400" dirty="0"/>
          </a:p>
          <a:p>
            <a:r>
              <a:rPr lang="en-GB" sz="2400" b="1" dirty="0"/>
              <a:t>Consider the following points: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Have you tested the student’s knowledge and understanding appropriate to the part?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Has the student demonstrated appropriate professional values?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Have you observed/tested the student performing the proficiency/episode of care?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Have you received testimonials from patients/service users/carers/relatives?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Have you received feedback from other members of staff?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 all the above documented?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Rectangle 2" descr="Classroom">
            <a:extLst>
              <a:ext uri="{FF2B5EF4-FFF2-40B4-BE49-F238E27FC236}">
                <a16:creationId xmlns:a16="http://schemas.microsoft.com/office/drawing/2014/main" id="{AA0D1592-D291-42BF-855D-D45B893F2BE2}"/>
              </a:ext>
            </a:extLst>
          </p:cNvPr>
          <p:cNvSpPr/>
          <p:nvPr/>
        </p:nvSpPr>
        <p:spPr>
          <a:xfrm>
            <a:off x="8880051" y="3638746"/>
            <a:ext cx="1855054" cy="235670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3717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BEC72-E96B-4ABA-91D8-1C0A37671AAD}"/>
              </a:ext>
            </a:extLst>
          </p:cNvPr>
          <p:cNvSpPr txBox="1"/>
          <p:nvPr/>
        </p:nvSpPr>
        <p:spPr>
          <a:xfrm>
            <a:off x="150830" y="329937"/>
            <a:ext cx="10765410" cy="89562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                          SKILLS PASSPORT: </a:t>
            </a:r>
          </a:p>
          <a:p>
            <a:r>
              <a:rPr lang="en-GB" sz="3200" i="1" dirty="0"/>
              <a:t>Must complete university session in skills lab and be signed off by practice lecturer before going live</a:t>
            </a:r>
            <a:endParaRPr lang="en-GB" sz="3200" dirty="0"/>
          </a:p>
          <a:p>
            <a:r>
              <a:rPr lang="en-GB" sz="3200" b="1" dirty="0"/>
              <a:t>Part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Female catherization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Nasogastric tube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Peripheral venepuncture</a:t>
            </a:r>
            <a:r>
              <a:rPr lang="en-GB" sz="3200" i="1" dirty="0"/>
              <a:t> </a:t>
            </a:r>
          </a:p>
          <a:p>
            <a:r>
              <a:rPr lang="en-GB" sz="3200" b="1" dirty="0"/>
              <a:t>Part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Intravenous medicines management </a:t>
            </a:r>
            <a:endParaRPr lang="en-GB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Intravenous peripheral cannulation </a:t>
            </a:r>
            <a:endParaRPr lang="en-GB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Male catherization</a:t>
            </a:r>
          </a:p>
          <a:p>
            <a:endParaRPr lang="en-GB" sz="3200" b="1" dirty="0"/>
          </a:p>
          <a:p>
            <a:r>
              <a:rPr lang="en-GB" sz="3200" b="1" dirty="0"/>
              <a:t>Completion of maternity package of care by end of part 3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00773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54B25-63EE-4D47-B26F-BE6C5A1A2372}"/>
              </a:ext>
            </a:extLst>
          </p:cNvPr>
          <p:cNvSpPr txBox="1"/>
          <p:nvPr/>
        </p:nvSpPr>
        <p:spPr>
          <a:xfrm>
            <a:off x="848414" y="1065229"/>
            <a:ext cx="100395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dirty="0"/>
              <a:t>Using feedback to assess and progress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250BB-D43E-4E49-A6DA-42D4750E48E7}"/>
              </a:ext>
            </a:extLst>
          </p:cNvPr>
          <p:cNvSpPr txBox="1"/>
          <p:nvPr/>
        </p:nvSpPr>
        <p:spPr>
          <a:xfrm>
            <a:off x="970960" y="1602557"/>
            <a:ext cx="7145517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PS/PA feedback with student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B3F22-1DD0-47EE-977A-B28280B228DB}"/>
              </a:ext>
            </a:extLst>
          </p:cNvPr>
          <p:cNvSpPr txBox="1"/>
          <p:nvPr/>
        </p:nvSpPr>
        <p:spPr>
          <a:xfrm>
            <a:off x="970960" y="2158738"/>
            <a:ext cx="426091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Direct, constructive and collaborative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8E4CF-FD91-4973-BFA5-C710B76E0C83}"/>
              </a:ext>
            </a:extLst>
          </p:cNvPr>
          <p:cNvSpPr txBox="1"/>
          <p:nvPr/>
        </p:nvSpPr>
        <p:spPr>
          <a:xfrm>
            <a:off x="970960" y="2875175"/>
            <a:ext cx="451544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PS feedback with 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D7808-7890-430C-AEF8-167CA6DB7F9F}"/>
              </a:ext>
            </a:extLst>
          </p:cNvPr>
          <p:cNvSpPr txBox="1"/>
          <p:nvPr/>
        </p:nvSpPr>
        <p:spPr>
          <a:xfrm>
            <a:off x="970959" y="3318235"/>
            <a:ext cx="844641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student’s achievement of professional values and proficiencies</a:t>
            </a:r>
          </a:p>
          <a:p>
            <a:r>
              <a:rPr lang="en-GB" dirty="0"/>
              <a:t>Feedback from service users and other healthcare professionals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7942F-2732-4651-912B-A1E747704199}"/>
              </a:ext>
            </a:extLst>
          </p:cNvPr>
          <p:cNvSpPr txBox="1"/>
          <p:nvPr/>
        </p:nvSpPr>
        <p:spPr>
          <a:xfrm>
            <a:off x="970959" y="4383464"/>
            <a:ext cx="657991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 feedback with AA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D13E8-06B8-4570-BDB3-206304B74599}"/>
              </a:ext>
            </a:extLst>
          </p:cNvPr>
          <p:cNvSpPr txBox="1"/>
          <p:nvPr/>
        </p:nvSpPr>
        <p:spPr>
          <a:xfrm>
            <a:off x="970959" y="4873658"/>
            <a:ext cx="714551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student’s achievement of professional values, proficiencies, episodes of care and medicines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6B7F6-8773-4D01-9CFB-A982EE817F2A}"/>
              </a:ext>
            </a:extLst>
          </p:cNvPr>
          <p:cNvSpPr txBox="1"/>
          <p:nvPr/>
        </p:nvSpPr>
        <p:spPr>
          <a:xfrm>
            <a:off x="970959" y="5640851"/>
            <a:ext cx="714551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student’s overall performance and progress in the placement</a:t>
            </a:r>
          </a:p>
        </p:txBody>
      </p:sp>
    </p:spTree>
    <p:extLst>
      <p:ext uri="{BB962C8B-B14F-4D97-AF65-F5344CB8AC3E}">
        <p14:creationId xmlns:p14="http://schemas.microsoft.com/office/powerpoint/2010/main" val="3619126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87E4-0772-40AD-A24D-FA3E2E13DB6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       PROCESS  FOR  ACTION  PLANNING</a:t>
            </a:r>
            <a:br>
              <a:rPr lang="en-GB" sz="3600" dirty="0"/>
            </a:br>
            <a:r>
              <a:rPr lang="en-GB" sz="3600" dirty="0"/>
              <a:t>                                 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B7F60-59B5-416B-BBE9-E001F3EF39C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concern identified                              </a:t>
            </a:r>
          </a:p>
          <a:p>
            <a:pPr marL="0" indent="0">
              <a:buNone/>
            </a:pPr>
            <a:r>
              <a:rPr lang="en-GB" dirty="0"/>
              <a:t>            PA discusses concern with student</a:t>
            </a:r>
          </a:p>
          <a:p>
            <a:pPr marL="0" indent="0">
              <a:buNone/>
            </a:pPr>
            <a:r>
              <a:rPr lang="en-GB" dirty="0"/>
              <a:t>         documented as professional values or proficiencies midpoint or in record of communication             PA informs PEF/AA</a:t>
            </a:r>
          </a:p>
          <a:p>
            <a:pPr marL="0" indent="0">
              <a:buNone/>
            </a:pPr>
            <a:r>
              <a:rPr lang="en-GB" dirty="0"/>
              <a:t>AA, PA (PEF) &amp; Student liaise to create action plan</a:t>
            </a:r>
          </a:p>
          <a:p>
            <a:pPr marL="0" indent="0">
              <a:buNone/>
            </a:pPr>
            <a:r>
              <a:rPr lang="en-GB" dirty="0"/>
              <a:t>                  signed by relevant parties  </a:t>
            </a:r>
          </a:p>
          <a:p>
            <a:pPr marL="0" indent="0">
              <a:buNone/>
            </a:pPr>
            <a:r>
              <a:rPr lang="en-GB" dirty="0"/>
              <a:t>                                      review date agreed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895329B-C342-4A79-8E5F-C75C9A13A5C8}"/>
              </a:ext>
            </a:extLst>
          </p:cNvPr>
          <p:cNvSpPr/>
          <p:nvPr/>
        </p:nvSpPr>
        <p:spPr>
          <a:xfrm>
            <a:off x="3846135" y="2328420"/>
            <a:ext cx="1960775" cy="424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FB80F66-E324-4BC5-AF49-05A2247F233B}"/>
              </a:ext>
            </a:extLst>
          </p:cNvPr>
          <p:cNvSpPr/>
          <p:nvPr/>
        </p:nvSpPr>
        <p:spPr>
          <a:xfrm>
            <a:off x="1036948" y="2752627"/>
            <a:ext cx="8107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504E264-8C68-458A-8BBA-B0483A0B1D40}"/>
              </a:ext>
            </a:extLst>
          </p:cNvPr>
          <p:cNvSpPr/>
          <p:nvPr/>
        </p:nvSpPr>
        <p:spPr>
          <a:xfrm>
            <a:off x="838200" y="3372196"/>
            <a:ext cx="810705" cy="341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BDE55D9-3A55-473F-8530-A1C1040B26C2}"/>
              </a:ext>
            </a:extLst>
          </p:cNvPr>
          <p:cNvSpPr/>
          <p:nvPr/>
        </p:nvSpPr>
        <p:spPr>
          <a:xfrm>
            <a:off x="4656841" y="3789575"/>
            <a:ext cx="952107" cy="315799"/>
          </a:xfrm>
          <a:prstGeom prst="rightArrow">
            <a:avLst>
              <a:gd name="adj1" fmla="val 679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23D7102-CBDB-4CE7-AFF1-654C0CB72E97}"/>
              </a:ext>
            </a:extLst>
          </p:cNvPr>
          <p:cNvSpPr/>
          <p:nvPr/>
        </p:nvSpPr>
        <p:spPr>
          <a:xfrm>
            <a:off x="8486888" y="3799001"/>
            <a:ext cx="978408" cy="433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9809D75-8075-4BF8-9675-5A1C55A3ADFA}"/>
              </a:ext>
            </a:extLst>
          </p:cNvPr>
          <p:cNvSpPr/>
          <p:nvPr/>
        </p:nvSpPr>
        <p:spPr>
          <a:xfrm>
            <a:off x="1036947" y="4783830"/>
            <a:ext cx="1178351" cy="410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C1B7EBB-2E58-48B7-9A6A-D6C04F638826}"/>
              </a:ext>
            </a:extLst>
          </p:cNvPr>
          <p:cNvSpPr/>
          <p:nvPr/>
        </p:nvSpPr>
        <p:spPr>
          <a:xfrm>
            <a:off x="1648905" y="5329106"/>
            <a:ext cx="1923854" cy="410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6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0DAC-8EE6-4D85-9A48-713F2DD5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15"/>
            <a:ext cx="10351416" cy="335358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       </a:t>
            </a:r>
            <a:br>
              <a:rPr lang="en-GB" dirty="0"/>
            </a:br>
            <a:r>
              <a:rPr lang="en-GB" dirty="0"/>
              <a:t>            School of Nursing &amp; Allied Health</a:t>
            </a:r>
            <a:br>
              <a:rPr lang="en-GB" dirty="0"/>
            </a:br>
            <a:r>
              <a:rPr lang="en-GB" dirty="0"/>
              <a:t>                     University of Chichester</a:t>
            </a:r>
            <a:br>
              <a:rPr lang="en-GB" dirty="0"/>
            </a:br>
            <a:r>
              <a:rPr lang="en-GB" dirty="0"/>
              <a:t>                          College Lane</a:t>
            </a:r>
            <a:br>
              <a:rPr lang="en-GB" dirty="0"/>
            </a:br>
            <a:r>
              <a:rPr lang="en-GB" dirty="0"/>
              <a:t>                            Chichester</a:t>
            </a:r>
            <a:br>
              <a:rPr lang="en-GB" dirty="0"/>
            </a:br>
            <a:r>
              <a:rPr lang="en-GB" dirty="0"/>
              <a:t>                            PO19 6PE</a:t>
            </a:r>
            <a:br>
              <a:rPr lang="en-GB" dirty="0"/>
            </a:br>
            <a:r>
              <a:rPr lang="en-GB" dirty="0"/>
              <a:t>                   </a:t>
            </a:r>
            <a:br>
              <a:rPr lang="en-GB" dirty="0"/>
            </a:br>
            <a:r>
              <a:rPr lang="en-GB" dirty="0"/>
              <a:t>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B877-B708-409C-8C16-A7BBB68F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3905"/>
            <a:ext cx="10511672" cy="2623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                               Dr Nita Muir – Head of School</a:t>
            </a:r>
          </a:p>
          <a:p>
            <a:pPr marL="0" indent="0">
              <a:buNone/>
            </a:pPr>
            <a:r>
              <a:rPr lang="en-GB" b="1" dirty="0"/>
              <a:t>             Paul Watters – </a:t>
            </a:r>
            <a:r>
              <a:rPr lang="en-GB" b="1" dirty="0" err="1"/>
              <a:t>Bsc</a:t>
            </a:r>
            <a:r>
              <a:rPr lang="en-GB" b="1" dirty="0"/>
              <a:t> (Hons) Adult Nursing Programme Lead</a:t>
            </a:r>
          </a:p>
          <a:p>
            <a:pPr marL="0" indent="0">
              <a:buNone/>
            </a:pPr>
            <a:r>
              <a:rPr lang="en-GB" b="1" dirty="0"/>
              <a:t>                      Erika Thorne – Practice Placement/ PGDip Lead</a:t>
            </a:r>
          </a:p>
          <a:p>
            <a:pPr marL="0" indent="0">
              <a:buNone/>
            </a:pPr>
            <a:r>
              <a:rPr lang="en-GB" b="1" dirty="0"/>
              <a:t>           Charlie Craig – Apprentice Nursing Associate Programme Lead</a:t>
            </a:r>
          </a:p>
          <a:p>
            <a:pPr marL="0" indent="0">
              <a:buNone/>
            </a:pPr>
            <a:r>
              <a:rPr lang="en-GB" dirty="0"/>
              <a:t>                                              </a:t>
            </a:r>
            <a:r>
              <a:rPr lang="en-GB" i="1" dirty="0"/>
              <a:t>Est. 2021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8F3B5-8E1A-4050-B358-B533042BC15D}"/>
              </a:ext>
            </a:extLst>
          </p:cNvPr>
          <p:cNvSpPr txBox="1">
            <a:spLocks/>
          </p:cNvSpPr>
          <p:nvPr/>
        </p:nvSpPr>
        <p:spPr>
          <a:xfrm>
            <a:off x="838201" y="3553905"/>
            <a:ext cx="10511672" cy="2623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745E0EB-58FC-46EA-A88C-EA42871676C6}"/>
              </a:ext>
            </a:extLst>
          </p:cNvPr>
          <p:cNvSpPr txBox="1">
            <a:spLocks/>
          </p:cNvSpPr>
          <p:nvPr/>
        </p:nvSpPr>
        <p:spPr>
          <a:xfrm>
            <a:off x="7675210" y="2165489"/>
            <a:ext cx="4167875" cy="416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7823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B2847DE-D5FA-4440-B619-8DF0C7C4C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371432"/>
              </p:ext>
            </p:extLst>
          </p:nvPr>
        </p:nvGraphicFramePr>
        <p:xfrm>
          <a:off x="838200" y="1275051"/>
          <a:ext cx="10515600" cy="469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C6C1868-991F-4098-A94E-F797A0DC50B1}"/>
              </a:ext>
            </a:extLst>
          </p:cNvPr>
          <p:cNvSpPr txBox="1"/>
          <p:nvPr/>
        </p:nvSpPr>
        <p:spPr>
          <a:xfrm>
            <a:off x="1018095" y="414779"/>
            <a:ext cx="458142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What to consider on an Action Plan</a:t>
            </a:r>
          </a:p>
        </p:txBody>
      </p:sp>
    </p:spTree>
    <p:extLst>
      <p:ext uri="{BB962C8B-B14F-4D97-AF65-F5344CB8AC3E}">
        <p14:creationId xmlns:p14="http://schemas.microsoft.com/office/powerpoint/2010/main" val="1646363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2B8D-1869-42EC-BDEC-745D427557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/>
              <a:t>Recognition and managing learner requirements with Adjustments to Work Based Experience (RAWE)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D4247-C7A4-4A49-BB84-FF3C4FD96B8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A reasonable adjustment is an intervention or support that reduces the barriers or disadvantages created by the disability (Harris 2018)</a:t>
            </a:r>
          </a:p>
          <a:p>
            <a:r>
              <a:rPr lang="en-GB" sz="2400" dirty="0"/>
              <a:t>Neurodivergent conditions</a:t>
            </a:r>
          </a:p>
          <a:p>
            <a:r>
              <a:rPr lang="en-GB" sz="2400" dirty="0"/>
              <a:t>Mental Health</a:t>
            </a:r>
          </a:p>
          <a:p>
            <a:r>
              <a:rPr lang="en-GB" sz="2400" dirty="0"/>
              <a:t>Physical health and disabilities</a:t>
            </a:r>
          </a:p>
          <a:p>
            <a:pPr marL="0" indent="0">
              <a:buNone/>
            </a:pPr>
            <a:r>
              <a:rPr lang="en-GB" sz="2400" b="1" dirty="0" err="1"/>
              <a:t>UoC</a:t>
            </a:r>
            <a:r>
              <a:rPr lang="en-GB" sz="2400" b="1" dirty="0"/>
              <a:t> – recognition of adjustment for work based experience (RAWE)</a:t>
            </a:r>
          </a:p>
          <a:p>
            <a:r>
              <a:rPr lang="en-GB" sz="2000" dirty="0"/>
              <a:t>Student: contacts student services and applies for a RAWE</a:t>
            </a:r>
          </a:p>
          <a:p>
            <a:r>
              <a:rPr lang="en-GB" sz="2000" dirty="0"/>
              <a:t>RAWE signed off by Programme/Placement Lead and student – reasonable and practicable </a:t>
            </a:r>
          </a:p>
          <a:p>
            <a:r>
              <a:rPr lang="en-GB" sz="2000" dirty="0"/>
              <a:t>Two weeks prior to placement RAWE named individuals </a:t>
            </a:r>
          </a:p>
        </p:txBody>
      </p:sp>
    </p:spTree>
    <p:extLst>
      <p:ext uri="{BB962C8B-B14F-4D97-AF65-F5344CB8AC3E}">
        <p14:creationId xmlns:p14="http://schemas.microsoft.com/office/powerpoint/2010/main" val="354299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41835-C4B7-4368-9742-582CFC9D7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3" y="2205971"/>
            <a:ext cx="5067560" cy="2381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11804-CFD5-4F4A-8DCE-6F04B14D4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418" y="1366207"/>
            <a:ext cx="3733992" cy="5042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AF2F1C-9ADA-4A1E-B757-A6A58B4A4CF3}"/>
              </a:ext>
            </a:extLst>
          </p:cNvPr>
          <p:cNvSpPr txBox="1"/>
          <p:nvPr/>
        </p:nvSpPr>
        <p:spPr>
          <a:xfrm>
            <a:off x="311084" y="348792"/>
            <a:ext cx="743774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Useful sites to support diverse learners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7E2C6-19D8-4975-A5A0-8D15BF470030}"/>
              </a:ext>
            </a:extLst>
          </p:cNvPr>
          <p:cNvSpPr txBox="1"/>
          <p:nvPr/>
        </p:nvSpPr>
        <p:spPr>
          <a:xfrm>
            <a:off x="829559" y="5420411"/>
            <a:ext cx="4839024" cy="37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https://www.diverse-learners.co.uk/</a:t>
            </a:r>
          </a:p>
        </p:txBody>
      </p:sp>
    </p:spTree>
    <p:extLst>
      <p:ext uri="{BB962C8B-B14F-4D97-AF65-F5344CB8AC3E}">
        <p14:creationId xmlns:p14="http://schemas.microsoft.com/office/powerpoint/2010/main" val="2259830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B57DC-0BE5-4904-A705-E1522B06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PLACEMENT 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0073-141A-4F79-8F3A-87659CA9688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contact student’s AA at the School of Nursing &amp; Allied Health (email details in student’s pad)</a:t>
            </a:r>
          </a:p>
          <a:p>
            <a:endParaRPr lang="en-GB" dirty="0"/>
          </a:p>
          <a:p>
            <a:r>
              <a:rPr lang="en-GB" dirty="0"/>
              <a:t>help and support via </a:t>
            </a:r>
            <a:r>
              <a:rPr lang="en-GB" dirty="0">
                <a:hlinkClick r:id="rId2"/>
              </a:rPr>
              <a:t>nursingplacements@chi.ac.uk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                                    Mon-Fri  08.30-16.30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                                 Urgent student welfare concern – OUT OF HOURS</a:t>
            </a:r>
          </a:p>
          <a:p>
            <a:pPr marL="0" indent="0">
              <a:buNone/>
            </a:pPr>
            <a:r>
              <a:rPr lang="en-GB" b="1" dirty="0"/>
              <a:t>                                         Emergency contact U of C: 01243 793477</a:t>
            </a:r>
          </a:p>
          <a:p>
            <a:pPr marL="0" indent="0">
              <a:buNone/>
            </a:pPr>
            <a:r>
              <a:rPr lang="en-GB" b="1" dirty="0"/>
              <a:t>            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812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9BB9-F847-4CD5-89E6-710D1C51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 NEXT…..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03C3-FD83-49A0-864A-AE13BFDD55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ensure we have your details for PA/PS database U of C</a:t>
            </a:r>
          </a:p>
          <a:p>
            <a:r>
              <a:rPr lang="en-GB" dirty="0"/>
              <a:t>attend annual updates</a:t>
            </a:r>
          </a:p>
          <a:p>
            <a:r>
              <a:rPr lang="en-GB" dirty="0"/>
              <a:t>Use experiences and placement evaluation for NMC revalidation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</a:t>
            </a:r>
            <a:r>
              <a:rPr lang="en-GB" i="1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452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7E36-212E-4B6F-9893-3B8BADA0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FCB14-31A2-474D-8B7F-31DC4A002AA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NMC (2018) </a:t>
            </a:r>
            <a:r>
              <a:rPr lang="en-GB" i="1" dirty="0"/>
              <a:t>Standards for Student Supervision and Assessment</a:t>
            </a:r>
            <a:r>
              <a:rPr lang="en-GB" dirty="0"/>
              <a:t>. London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Knight K., Whaley V., Bailey-McHale B., Simpson A, Hay J. (2022) </a:t>
            </a:r>
            <a:r>
              <a:rPr lang="en-GB" i="1" dirty="0"/>
              <a:t>The long-arm approach to placement supervision and assessment.</a:t>
            </a:r>
            <a:r>
              <a:rPr lang="en-GB" dirty="0"/>
              <a:t> British Journal of Nursing Vol 31, No 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Whitmore J. (1992) </a:t>
            </a:r>
            <a:r>
              <a:rPr lang="en-GB" i="1" dirty="0"/>
              <a:t>Coaching for Performance</a:t>
            </a:r>
            <a:r>
              <a:rPr lang="en-GB" dirty="0"/>
              <a:t>. Nicholas Brealey Pub. 1992</a:t>
            </a:r>
          </a:p>
        </p:txBody>
      </p:sp>
    </p:spTree>
    <p:extLst>
      <p:ext uri="{BB962C8B-B14F-4D97-AF65-F5344CB8AC3E}">
        <p14:creationId xmlns:p14="http://schemas.microsoft.com/office/powerpoint/2010/main" val="356795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D643A-D146-4463-815A-FF7E84504653}"/>
              </a:ext>
            </a:extLst>
          </p:cNvPr>
          <p:cNvSpPr txBox="1"/>
          <p:nvPr/>
        </p:nvSpPr>
        <p:spPr>
          <a:xfrm flipH="1">
            <a:off x="857838" y="245096"/>
            <a:ext cx="11151910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Bsc</a:t>
            </a:r>
            <a:r>
              <a:rPr lang="en-GB" sz="3200" b="1" dirty="0"/>
              <a:t> (Hons) Adult Nursing Programme</a:t>
            </a:r>
            <a:r>
              <a:rPr lang="en-GB" sz="3200" dirty="0"/>
              <a:t>:-</a:t>
            </a:r>
          </a:p>
          <a:p>
            <a:r>
              <a:rPr lang="en-GB" sz="3200" dirty="0"/>
              <a:t>Programme lead: Paul Watters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3 year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50/50 theory v.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2 assessed placements per year (part)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8 weeks and 10-12 weeks practice placements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Optional non-assessed 2 weeks placement in Year (Part)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Current cohorts Sept 21 (</a:t>
            </a:r>
            <a:r>
              <a:rPr lang="en-GB" sz="3200" dirty="0" err="1"/>
              <a:t>Yr</a:t>
            </a:r>
            <a:r>
              <a:rPr lang="en-GB" sz="3200" dirty="0"/>
              <a:t> 3), Sept 22 (</a:t>
            </a:r>
            <a:r>
              <a:rPr lang="en-GB" sz="3200" dirty="0" err="1"/>
              <a:t>Yr</a:t>
            </a:r>
            <a:r>
              <a:rPr lang="en-GB" sz="3200" dirty="0"/>
              <a:t> 2), Sept 23 (</a:t>
            </a:r>
            <a:r>
              <a:rPr lang="en-GB" sz="3200" dirty="0" err="1"/>
              <a:t>Yr</a:t>
            </a:r>
            <a:r>
              <a:rPr lang="en-GB" sz="3200" dirty="0"/>
              <a:t> 1)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5241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5EA5C6-58F5-4276-A7CE-0C37257B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67" y="161526"/>
            <a:ext cx="5221884" cy="662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DF6773-EF57-4DB2-940D-72AF06774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22" y="622169"/>
            <a:ext cx="6699554" cy="55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5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4B303E5-8A18-4F5B-B21F-ED57CC8224B3}"/>
              </a:ext>
            </a:extLst>
          </p:cNvPr>
          <p:cNvSpPr txBox="1">
            <a:spLocks/>
          </p:cNvSpPr>
          <p:nvPr/>
        </p:nvSpPr>
        <p:spPr>
          <a:xfrm>
            <a:off x="608570" y="183135"/>
            <a:ext cx="10974859" cy="7017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Post Graduate Diploma in Nursing (Adult)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96C39-A60E-4FC8-85D8-55988281FE4B}"/>
              </a:ext>
            </a:extLst>
          </p:cNvPr>
          <p:cNvSpPr txBox="1"/>
          <p:nvPr/>
        </p:nvSpPr>
        <p:spPr>
          <a:xfrm>
            <a:off x="608570" y="1263721"/>
            <a:ext cx="105799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Only PGDip Adult Nursing Course in Sussex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2 year accelerated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RPL 50% of Part 1 (Practice Learning and Academic Hours)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Course delivers remaining 50% Part 1 + All of Part 2 and Part 3 to meet the  NMC hours for practice and academic learning</a:t>
            </a:r>
          </a:p>
          <a:p>
            <a:endParaRPr lang="en-GB" sz="2000" dirty="0"/>
          </a:p>
          <a:p>
            <a:r>
              <a:rPr lang="en-GB" sz="2000" b="1" dirty="0"/>
              <a:t>Blended Learning Course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1 day on campus – simulation/skills (Part 1 = 2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Synchronous and asynchronous activity – MS Teams, Moodle VLE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Blocks of placement learning + placement experience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Academic Block = 5 days of study per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Placement Block = 37.5 hours per week of placement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Intensive course – independent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Holiday built in to course – no option to take leave outside of this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3599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6C9350-3D83-4CFB-9C17-CF3E8E4D9863}"/>
              </a:ext>
            </a:extLst>
          </p:cNvPr>
          <p:cNvSpPr txBox="1">
            <a:spLocks/>
          </p:cNvSpPr>
          <p:nvPr/>
        </p:nvSpPr>
        <p:spPr>
          <a:xfrm>
            <a:off x="838200" y="1510145"/>
            <a:ext cx="10515600" cy="46668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Applicants will also need to provide evidence of the following through an electronic portfolio (completed after being given a conditional offer)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Evidence of the equivalent of 600 hours (60 credits) of theoretical certified learning within the last 5 years</a:t>
            </a:r>
          </a:p>
          <a:p>
            <a:pPr lvl="1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Map prior learning to the learning outcomes of Year 1 of the BSc (Hons) Adult Nursing programme</a:t>
            </a:r>
          </a:p>
          <a:p>
            <a:pPr lvl="1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Provide evidence of a minimum of 262.5 hours of work experience (within the last 3 years ) in a professional caring role – verified by a Registrant (NMC/GMC/HCPC) or a Registered NVQ L5 manager </a:t>
            </a:r>
          </a:p>
          <a:p>
            <a:pPr lvl="1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Reference from the verifier supporting your portfolio application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89160-0E7B-40C3-9DCE-415621D8209C}"/>
              </a:ext>
            </a:extLst>
          </p:cNvPr>
          <p:cNvSpPr txBox="1"/>
          <p:nvPr/>
        </p:nvSpPr>
        <p:spPr>
          <a:xfrm>
            <a:off x="838200" y="405353"/>
            <a:ext cx="762707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Recognition of Prior Learning (RPL)</a:t>
            </a:r>
          </a:p>
        </p:txBody>
      </p:sp>
    </p:spTree>
    <p:extLst>
      <p:ext uri="{BB962C8B-B14F-4D97-AF65-F5344CB8AC3E}">
        <p14:creationId xmlns:p14="http://schemas.microsoft.com/office/powerpoint/2010/main" val="36230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93B3-C7EB-48E3-97A1-7B5903D5FB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APPRENTICE NURSING ASSOCIATE (ANA)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4498D-F509-4A34-8F49-D9B0F7CD140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Programme Lead Charlie Craig </a:t>
            </a:r>
          </a:p>
          <a:p>
            <a:r>
              <a:rPr lang="en-GB" dirty="0"/>
              <a:t>2 year Foundation Degree Programme in association with practice partners</a:t>
            </a:r>
          </a:p>
          <a:p>
            <a:r>
              <a:rPr lang="en-GB" dirty="0"/>
              <a:t>First cohort commenced February 2023 – recruiting for Feb 24</a:t>
            </a:r>
          </a:p>
          <a:p>
            <a:r>
              <a:rPr lang="en-GB" dirty="0"/>
              <a:t>Base placement – existing employment e.g. social care, acute Trust</a:t>
            </a:r>
          </a:p>
          <a:p>
            <a:r>
              <a:rPr lang="en-GB" dirty="0"/>
              <a:t>4 external placements – 2 per year</a:t>
            </a:r>
          </a:p>
          <a:p>
            <a:r>
              <a:rPr lang="en-GB" dirty="0"/>
              <a:t>Registration NMC – accountable practice ‘bridge between HCA/HSW &amp; registered nurse’</a:t>
            </a:r>
          </a:p>
          <a:p>
            <a:r>
              <a:rPr lang="en-GB" dirty="0"/>
              <a:t>Stand-alone role once successfully completed and registered – encouraging ‘grow your own workforce’, recognising and valuing staff</a:t>
            </a:r>
          </a:p>
          <a:p>
            <a:pPr marL="0" indent="0">
              <a:buNone/>
            </a:pPr>
            <a:r>
              <a:rPr lang="en-GB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0981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2771</Words>
  <Application>Microsoft Office PowerPoint</Application>
  <PresentationFormat>Widescreen</PresentationFormat>
  <Paragraphs>440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Pleased to meet you….</vt:lpstr>
      <vt:lpstr>SESSION AIMS </vt:lpstr>
      <vt:lpstr>                    School of Nursing &amp; Allied Health                      University of Chichester                           College Lane                             Chichester                             PO19 6PE                                      </vt:lpstr>
      <vt:lpstr>PowerPoint Presentation</vt:lpstr>
      <vt:lpstr>PowerPoint Presentation</vt:lpstr>
      <vt:lpstr>PowerPoint Presentation</vt:lpstr>
      <vt:lpstr>PowerPoint Presentation</vt:lpstr>
      <vt:lpstr>APPRENTICE NURSING ASSOCIATE (ANA) PROGRAMME</vt:lpstr>
      <vt:lpstr>Professional Standards</vt:lpstr>
      <vt:lpstr>PRACTICE ASSESSOR &amp; PRACTICE SUPERVISOR</vt:lpstr>
      <vt:lpstr>PowerPoint Presentation</vt:lpstr>
      <vt:lpstr>                      PRACTICE  ASSESSOR</vt:lpstr>
      <vt:lpstr>PowerPoint Presentation</vt:lpstr>
      <vt:lpstr>                 ACADEMIC  ASSESSOR  (AA)</vt:lpstr>
      <vt:lpstr>PowerPoint Presentation</vt:lpstr>
      <vt:lpstr>PowerPoint Presentation</vt:lpstr>
      <vt:lpstr>    LONG-ARM  APPROACH TO SUPERVISION                        AND ASSESSMENT           </vt:lpstr>
      <vt:lpstr>PowerPoint Presentation</vt:lpstr>
      <vt:lpstr>PowerPoint Presentation</vt:lpstr>
      <vt:lpstr>       CREATING  A  CLINICAL  LEARNING                          ENVIRONMENT            </vt:lpstr>
      <vt:lpstr>PowerPoint Presentation</vt:lpstr>
      <vt:lpstr>PowerPoint Presentation</vt:lpstr>
      <vt:lpstr>PowerPoint Presentation</vt:lpstr>
      <vt:lpstr>PowerPoint Presentation</vt:lpstr>
      <vt:lpstr>Proficiencies for each Part (NMC 2018)</vt:lpstr>
      <vt:lpstr>PowerPoint Presentation</vt:lpstr>
      <vt:lpstr>PowerPoint Presentation</vt:lpstr>
      <vt:lpstr>PowerPoint Presentation</vt:lpstr>
      <vt:lpstr>SUMMATIVE (ASSESSED) EPISODES</vt:lpstr>
      <vt:lpstr>Part 2 SUMMATIVE  EPISODE 1 </vt:lpstr>
      <vt:lpstr>Part 2 SUMMATIVE EPISODE 2</vt:lpstr>
      <vt:lpstr>Part 3 SUMMATIVE EPISODE 1</vt:lpstr>
      <vt:lpstr>Part 3  SUMMATIVE  EPISODE 2</vt:lpstr>
      <vt:lpstr>MEDICINES MANAGEMENT SUMMATIVE ASSESSMENTS ONE FOR EACH OF 3 PARTS</vt:lpstr>
      <vt:lpstr>PowerPoint Presentation</vt:lpstr>
      <vt:lpstr>PowerPoint Presentation</vt:lpstr>
      <vt:lpstr>PowerPoint Presentation</vt:lpstr>
      <vt:lpstr>       PROCESS  FOR  ACTION  PLANNING                                   </vt:lpstr>
      <vt:lpstr>PowerPoint Presentation</vt:lpstr>
      <vt:lpstr>Recognition and managing learner requirements with Adjustments to Work Based Experience (RAWE)</vt:lpstr>
      <vt:lpstr>PowerPoint Presentation</vt:lpstr>
      <vt:lpstr>                PLACEMENT  SUPPORT</vt:lpstr>
      <vt:lpstr>WHAT’S  NEXT…..</vt:lpstr>
      <vt:lpstr>                       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ASSESSOR/PRACTICE SUPERVISOR UPDATE</dc:title>
  <dc:creator>Jan Darby</dc:creator>
  <cp:lastModifiedBy>Jan Darby</cp:lastModifiedBy>
  <cp:revision>178</cp:revision>
  <dcterms:created xsi:type="dcterms:W3CDTF">2023-02-26T12:09:37Z</dcterms:created>
  <dcterms:modified xsi:type="dcterms:W3CDTF">2023-10-19T11:22:39Z</dcterms:modified>
</cp:coreProperties>
</file>